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921" r:id="rId2"/>
  </p:sldMasterIdLst>
  <p:notesMasterIdLst>
    <p:notesMasterId r:id="rId29"/>
  </p:notesMasterIdLst>
  <p:handoutMasterIdLst>
    <p:handoutMasterId r:id="rId30"/>
  </p:handoutMasterIdLst>
  <p:sldIdLst>
    <p:sldId id="903" r:id="rId3"/>
    <p:sldId id="606" r:id="rId4"/>
    <p:sldId id="939" r:id="rId5"/>
    <p:sldId id="940" r:id="rId6"/>
    <p:sldId id="932" r:id="rId7"/>
    <p:sldId id="933" r:id="rId8"/>
    <p:sldId id="934" r:id="rId9"/>
    <p:sldId id="941" r:id="rId10"/>
    <p:sldId id="948" r:id="rId11"/>
    <p:sldId id="949" r:id="rId12"/>
    <p:sldId id="950" r:id="rId13"/>
    <p:sldId id="951" r:id="rId14"/>
    <p:sldId id="952" r:id="rId15"/>
    <p:sldId id="955" r:id="rId16"/>
    <p:sldId id="953" r:id="rId17"/>
    <p:sldId id="954" r:id="rId18"/>
    <p:sldId id="956" r:id="rId19"/>
    <p:sldId id="957" r:id="rId20"/>
    <p:sldId id="935" r:id="rId21"/>
    <p:sldId id="942" r:id="rId22"/>
    <p:sldId id="943" r:id="rId23"/>
    <p:sldId id="944" r:id="rId24"/>
    <p:sldId id="945" r:id="rId25"/>
    <p:sldId id="946" r:id="rId26"/>
    <p:sldId id="947" r:id="rId27"/>
    <p:sldId id="913" r:id="rId28"/>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Tw Cen MT" pitchFamily="34" charset="0"/>
        <a:ea typeface="+mn-ea"/>
        <a:cs typeface="+mn-cs"/>
      </a:defRPr>
    </a:lvl1pPr>
    <a:lvl2pPr marL="457200" algn="l" rtl="0" fontAlgn="base">
      <a:spcBef>
        <a:spcPct val="0"/>
      </a:spcBef>
      <a:spcAft>
        <a:spcPct val="0"/>
      </a:spcAft>
      <a:defRPr kern="1200">
        <a:solidFill>
          <a:schemeClr val="tx1"/>
        </a:solidFill>
        <a:latin typeface="Tw Cen MT" pitchFamily="34" charset="0"/>
        <a:ea typeface="+mn-ea"/>
        <a:cs typeface="+mn-cs"/>
      </a:defRPr>
    </a:lvl2pPr>
    <a:lvl3pPr marL="914400" algn="l" rtl="0" fontAlgn="base">
      <a:spcBef>
        <a:spcPct val="0"/>
      </a:spcBef>
      <a:spcAft>
        <a:spcPct val="0"/>
      </a:spcAft>
      <a:defRPr kern="1200">
        <a:solidFill>
          <a:schemeClr val="tx1"/>
        </a:solidFill>
        <a:latin typeface="Tw Cen MT" pitchFamily="34" charset="0"/>
        <a:ea typeface="+mn-ea"/>
        <a:cs typeface="+mn-cs"/>
      </a:defRPr>
    </a:lvl3pPr>
    <a:lvl4pPr marL="1371600" algn="l" rtl="0" fontAlgn="base">
      <a:spcBef>
        <a:spcPct val="0"/>
      </a:spcBef>
      <a:spcAft>
        <a:spcPct val="0"/>
      </a:spcAft>
      <a:defRPr kern="1200">
        <a:solidFill>
          <a:schemeClr val="tx1"/>
        </a:solidFill>
        <a:latin typeface="Tw Cen MT" pitchFamily="34" charset="0"/>
        <a:ea typeface="+mn-ea"/>
        <a:cs typeface="+mn-cs"/>
      </a:defRPr>
    </a:lvl4pPr>
    <a:lvl5pPr marL="1828800" algn="l" rtl="0" fontAlgn="base">
      <a:spcBef>
        <a:spcPct val="0"/>
      </a:spcBef>
      <a:spcAft>
        <a:spcPct val="0"/>
      </a:spcAft>
      <a:defRPr kern="1200">
        <a:solidFill>
          <a:schemeClr val="tx1"/>
        </a:solidFill>
        <a:latin typeface="Tw Cen MT" pitchFamily="34" charset="0"/>
        <a:ea typeface="+mn-ea"/>
        <a:cs typeface="+mn-cs"/>
      </a:defRPr>
    </a:lvl5pPr>
    <a:lvl6pPr marL="2286000" algn="l" defTabSz="914400" rtl="0" eaLnBrk="1" latinLnBrk="0" hangingPunct="1">
      <a:defRPr kern="1200">
        <a:solidFill>
          <a:schemeClr val="tx1"/>
        </a:solidFill>
        <a:latin typeface="Tw Cen MT" pitchFamily="34" charset="0"/>
        <a:ea typeface="+mn-ea"/>
        <a:cs typeface="+mn-cs"/>
      </a:defRPr>
    </a:lvl6pPr>
    <a:lvl7pPr marL="2743200" algn="l" defTabSz="914400" rtl="0" eaLnBrk="1" latinLnBrk="0" hangingPunct="1">
      <a:defRPr kern="1200">
        <a:solidFill>
          <a:schemeClr val="tx1"/>
        </a:solidFill>
        <a:latin typeface="Tw Cen MT" pitchFamily="34" charset="0"/>
        <a:ea typeface="+mn-ea"/>
        <a:cs typeface="+mn-cs"/>
      </a:defRPr>
    </a:lvl7pPr>
    <a:lvl8pPr marL="3200400" algn="l" defTabSz="914400" rtl="0" eaLnBrk="1" latinLnBrk="0" hangingPunct="1">
      <a:defRPr kern="1200">
        <a:solidFill>
          <a:schemeClr val="tx1"/>
        </a:solidFill>
        <a:latin typeface="Tw Cen MT" pitchFamily="34" charset="0"/>
        <a:ea typeface="+mn-ea"/>
        <a:cs typeface="+mn-cs"/>
      </a:defRPr>
    </a:lvl8pPr>
    <a:lvl9pPr marL="3657600" algn="l" defTabSz="914400" rtl="0" eaLnBrk="1" latinLnBrk="0" hangingPunct="1">
      <a:defRPr kern="1200">
        <a:solidFill>
          <a:schemeClr val="tx1"/>
        </a:solidFill>
        <a:latin typeface="Tw Cen MT"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aquín" initials="JE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5209"/>
    <a:srgbClr val="0952B9"/>
    <a:srgbClr val="F6C708"/>
    <a:srgbClr val="7A290B"/>
    <a:srgbClr val="070201"/>
    <a:srgbClr val="0000FF"/>
    <a:srgbClr val="FFFF00"/>
    <a:srgbClr val="FF00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03" autoAdjust="0"/>
    <p:restoredTop sz="83215" autoAdjust="0"/>
  </p:normalViewPr>
  <p:slideViewPr>
    <p:cSldViewPr>
      <p:cViewPr varScale="1">
        <p:scale>
          <a:sx n="96" d="100"/>
          <a:sy n="96" d="100"/>
        </p:scale>
        <p:origin x="171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1910"/>
    </p:cViewPr>
  </p:sorterViewPr>
  <p:notesViewPr>
    <p:cSldViewPr>
      <p:cViewPr varScale="1">
        <p:scale>
          <a:sx n="89" d="100"/>
          <a:sy n="89" d="100"/>
        </p:scale>
        <p:origin x="-3780" y="-132"/>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55" tIns="47828" rIns="95655" bIns="47828" numCol="1" anchor="t" anchorCtr="0" compatLnSpc="1">
            <a:prstTxWarp prst="textNoShape">
              <a:avLst/>
            </a:prstTxWarp>
          </a:bodyPr>
          <a:lstStyle>
            <a:lvl1pPr defTabSz="957263">
              <a:defRPr sz="1300">
                <a:latin typeface="Calibri" pitchFamily="34" charset="0"/>
              </a:defRPr>
            </a:lvl1pPr>
          </a:lstStyle>
          <a:p>
            <a:pPr>
              <a:defRPr/>
            </a:pPr>
            <a:endParaRPr lang="es-ES"/>
          </a:p>
        </p:txBody>
      </p:sp>
      <p:sp>
        <p:nvSpPr>
          <p:cNvPr id="3" name="2 Marcador de fecha"/>
          <p:cNvSpPr>
            <a:spLocks noGrp="1"/>
          </p:cNvSpPr>
          <p:nvPr>
            <p:ph type="dt" sz="quarter"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55" tIns="47828" rIns="95655" bIns="47828" numCol="1" anchor="t" anchorCtr="0" compatLnSpc="1">
            <a:prstTxWarp prst="textNoShape">
              <a:avLst/>
            </a:prstTxWarp>
          </a:bodyPr>
          <a:lstStyle>
            <a:lvl1pPr algn="r" defTabSz="957263">
              <a:defRPr sz="1300">
                <a:latin typeface="Calibri" pitchFamily="34" charset="0"/>
              </a:defRPr>
            </a:lvl1pPr>
          </a:lstStyle>
          <a:p>
            <a:pPr>
              <a:defRPr/>
            </a:pPr>
            <a:fld id="{AEB0BF3A-4235-4C5B-A655-D4EC23BB1264}" type="datetimeFigureOut">
              <a:rPr lang="es-ES"/>
              <a:pPr>
                <a:defRPr/>
              </a:pPr>
              <a:t>10/04/2021</a:t>
            </a:fld>
            <a:endParaRPr lang="en-US"/>
          </a:p>
        </p:txBody>
      </p:sp>
      <p:sp>
        <p:nvSpPr>
          <p:cNvPr id="4" name="3 Marcador de pie de página"/>
          <p:cNvSpPr>
            <a:spLocks noGrp="1"/>
          </p:cNvSpPr>
          <p:nvPr>
            <p:ph type="ftr" sz="quarter" idx="2"/>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55" tIns="47828" rIns="95655" bIns="47828" numCol="1" anchor="b" anchorCtr="0" compatLnSpc="1">
            <a:prstTxWarp prst="textNoShape">
              <a:avLst/>
            </a:prstTxWarp>
          </a:bodyPr>
          <a:lstStyle>
            <a:lvl1pPr defTabSz="957263">
              <a:defRPr sz="1300">
                <a:latin typeface="Calibri" pitchFamily="34" charset="0"/>
              </a:defRPr>
            </a:lvl1pPr>
          </a:lstStyle>
          <a:p>
            <a:pPr>
              <a:defRPr/>
            </a:pPr>
            <a:endParaRPr lang="es-ES"/>
          </a:p>
        </p:txBody>
      </p:sp>
      <p:sp>
        <p:nvSpPr>
          <p:cNvPr id="5" name="4 Marcador de número de diapositiva"/>
          <p:cNvSpPr>
            <a:spLocks noGrp="1"/>
          </p:cNvSpPr>
          <p:nvPr>
            <p:ph type="sldNum" sz="quarter" idx="3"/>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55" tIns="47828" rIns="95655" bIns="47828" numCol="1" anchor="b" anchorCtr="0" compatLnSpc="1">
            <a:prstTxWarp prst="textNoShape">
              <a:avLst/>
            </a:prstTxWarp>
          </a:bodyPr>
          <a:lstStyle>
            <a:lvl1pPr algn="r" defTabSz="957263">
              <a:defRPr sz="1300">
                <a:latin typeface="Calibri" pitchFamily="34" charset="0"/>
              </a:defRPr>
            </a:lvl1pPr>
          </a:lstStyle>
          <a:p>
            <a:pPr>
              <a:defRPr/>
            </a:pPr>
            <a:fld id="{581C8EAE-8CF1-4C6B-820C-678E9B6C11AA}" type="slidenum">
              <a:rPr lang="en-US"/>
              <a:pPr>
                <a:defRPr/>
              </a:pPr>
              <a:t>‹Nº›</a:t>
            </a:fld>
            <a:endParaRPr lang="en-US"/>
          </a:p>
        </p:txBody>
      </p:sp>
    </p:spTree>
    <p:extLst>
      <p:ext uri="{BB962C8B-B14F-4D97-AF65-F5344CB8AC3E}">
        <p14:creationId xmlns:p14="http://schemas.microsoft.com/office/powerpoint/2010/main" val="1899334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55" tIns="47828" rIns="95655" bIns="47828" numCol="1" anchor="t" anchorCtr="0" compatLnSpc="1">
            <a:prstTxWarp prst="textNoShape">
              <a:avLst/>
            </a:prstTxWarp>
          </a:bodyPr>
          <a:lstStyle>
            <a:lvl1pPr defTabSz="957263">
              <a:defRPr sz="1300">
                <a:latin typeface="Calibri" pitchFamily="34" charset="0"/>
              </a:defRPr>
            </a:lvl1pPr>
          </a:lstStyle>
          <a:p>
            <a:pPr>
              <a:defRPr/>
            </a:pPr>
            <a:endParaRPr lang="es-ES"/>
          </a:p>
        </p:txBody>
      </p:sp>
      <p:sp>
        <p:nvSpPr>
          <p:cNvPr id="3" name="Date Placeholder 2"/>
          <p:cNvSpPr>
            <a:spLocks noGrp="1"/>
          </p:cNvSpPr>
          <p:nvPr>
            <p:ph type="dt"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55" tIns="47828" rIns="95655" bIns="47828" numCol="1" anchor="t" anchorCtr="0" compatLnSpc="1">
            <a:prstTxWarp prst="textNoShape">
              <a:avLst/>
            </a:prstTxWarp>
          </a:bodyPr>
          <a:lstStyle>
            <a:lvl1pPr algn="r" defTabSz="957263">
              <a:defRPr sz="1300">
                <a:latin typeface="Calibri" pitchFamily="34" charset="0"/>
              </a:defRPr>
            </a:lvl1pPr>
          </a:lstStyle>
          <a:p>
            <a:pPr>
              <a:defRPr/>
            </a:pPr>
            <a:fld id="{4BD31379-FF6E-44B3-8E9C-CF09D049C722}" type="datetimeFigureOut">
              <a:rPr lang="es-ES"/>
              <a:pPr>
                <a:defRPr/>
              </a:pPr>
              <a:t>10/04/2021</a:t>
            </a:fld>
            <a:endParaRPr lang="es-ES"/>
          </a:p>
        </p:txBody>
      </p:sp>
      <p:sp>
        <p:nvSpPr>
          <p:cNvPr id="4" name="Slide Image Placeholder 3"/>
          <p:cNvSpPr>
            <a:spLocks noGrp="1" noRot="1" noChangeAspect="1"/>
          </p:cNvSpPr>
          <p:nvPr>
            <p:ph type="sldImg" idx="2"/>
          </p:nvPr>
        </p:nvSpPr>
        <p:spPr>
          <a:xfrm>
            <a:off x="993775" y="769938"/>
            <a:ext cx="5113338" cy="3835400"/>
          </a:xfrm>
          <a:prstGeom prst="rect">
            <a:avLst/>
          </a:prstGeom>
          <a:noFill/>
          <a:ln w="12700">
            <a:solidFill>
              <a:prstClr val="black"/>
            </a:solidFill>
          </a:ln>
        </p:spPr>
        <p:txBody>
          <a:bodyPr vert="horz" rtlCol="0" anchor="ctr"/>
          <a:lstStyle/>
          <a:p>
            <a:pPr lvl="0"/>
            <a:endParaRPr lang="es-ES" noProof="0"/>
          </a:p>
        </p:txBody>
      </p:sp>
      <p:sp>
        <p:nvSpPr>
          <p:cNvPr id="5" name="Notes Placeholder 4"/>
          <p:cNvSpPr>
            <a:spLocks noGrp="1"/>
          </p:cNvSpPr>
          <p:nvPr>
            <p:ph type="body" sz="quarter" idx="3"/>
          </p:nvPr>
        </p:nvSpPr>
        <p:spPr bwMode="auto">
          <a:xfrm>
            <a:off x="711200" y="4860925"/>
            <a:ext cx="56769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55" tIns="47828" rIns="95655" bIns="47828" numCol="1" anchor="t" anchorCtr="0" compatLnSpc="1">
            <a:prstTxWarp prst="textNoShape">
              <a:avLst/>
            </a:prstTxWarp>
          </a:bodyPr>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Footer Placeholder 5"/>
          <p:cNvSpPr>
            <a:spLocks noGrp="1"/>
          </p:cNvSpPr>
          <p:nvPr>
            <p:ph type="ftr" sz="quarter" idx="4"/>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55" tIns="47828" rIns="95655" bIns="47828" numCol="1" anchor="b" anchorCtr="0" compatLnSpc="1">
            <a:prstTxWarp prst="textNoShape">
              <a:avLst/>
            </a:prstTxWarp>
          </a:bodyPr>
          <a:lstStyle>
            <a:lvl1pPr defTabSz="957263">
              <a:defRPr sz="1300">
                <a:latin typeface="Calibri" pitchFamily="34" charset="0"/>
              </a:defRPr>
            </a:lvl1pPr>
          </a:lstStyle>
          <a:p>
            <a:pPr>
              <a:defRPr/>
            </a:pPr>
            <a:endParaRPr lang="es-ES"/>
          </a:p>
        </p:txBody>
      </p:sp>
      <p:sp>
        <p:nvSpPr>
          <p:cNvPr id="7" name="Slide Number Placeholder 6"/>
          <p:cNvSpPr>
            <a:spLocks noGrp="1"/>
          </p:cNvSpPr>
          <p:nvPr>
            <p:ph type="sldNum" sz="quarter" idx="5"/>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55" tIns="47828" rIns="95655" bIns="47828" numCol="1" anchor="b" anchorCtr="0" compatLnSpc="1">
            <a:prstTxWarp prst="textNoShape">
              <a:avLst/>
            </a:prstTxWarp>
          </a:bodyPr>
          <a:lstStyle>
            <a:lvl1pPr algn="r" defTabSz="957263">
              <a:defRPr sz="1300">
                <a:latin typeface="Calibri" pitchFamily="34" charset="0"/>
              </a:defRPr>
            </a:lvl1pPr>
          </a:lstStyle>
          <a:p>
            <a:pPr>
              <a:defRPr/>
            </a:pPr>
            <a:fld id="{7CF6D8CB-721C-4448-8F62-F7AB2027A45A}" type="slidenum">
              <a:rPr lang="es-ES"/>
              <a:pPr>
                <a:defRPr/>
              </a:pPr>
              <a:t>‹Nº›</a:t>
            </a:fld>
            <a:endParaRPr lang="es-ES"/>
          </a:p>
        </p:txBody>
      </p:sp>
    </p:spTree>
    <p:extLst>
      <p:ext uri="{BB962C8B-B14F-4D97-AF65-F5344CB8AC3E}">
        <p14:creationId xmlns:p14="http://schemas.microsoft.com/office/powerpoint/2010/main" val="15178811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lang="es-ES" sz="1200" kern="1200">
        <a:solidFill>
          <a:schemeClr val="tx1"/>
        </a:solidFill>
        <a:latin typeface="+mn-lt"/>
        <a:ea typeface="+mn-ea"/>
        <a:cs typeface="+mn-cs"/>
      </a:defRPr>
    </a:lvl1pPr>
    <a:lvl2pPr marL="457200" algn="l" rtl="0" eaLnBrk="0" fontAlgn="base" hangingPunct="0">
      <a:spcBef>
        <a:spcPct val="30000"/>
      </a:spcBef>
      <a:spcAft>
        <a:spcPct val="0"/>
      </a:spcAft>
      <a:defRPr lang="es-ES" sz="1200" kern="1200">
        <a:solidFill>
          <a:schemeClr val="tx1"/>
        </a:solidFill>
        <a:latin typeface="+mn-lt"/>
        <a:ea typeface="+mn-ea"/>
        <a:cs typeface="+mn-cs"/>
      </a:defRPr>
    </a:lvl2pPr>
    <a:lvl3pPr marL="914400" algn="l" rtl="0" eaLnBrk="0" fontAlgn="base" hangingPunct="0">
      <a:spcBef>
        <a:spcPct val="30000"/>
      </a:spcBef>
      <a:spcAft>
        <a:spcPct val="0"/>
      </a:spcAft>
      <a:defRPr lang="es-ES" sz="1200" kern="1200">
        <a:solidFill>
          <a:schemeClr val="tx1"/>
        </a:solidFill>
        <a:latin typeface="+mn-lt"/>
        <a:ea typeface="+mn-ea"/>
        <a:cs typeface="+mn-cs"/>
      </a:defRPr>
    </a:lvl3pPr>
    <a:lvl4pPr marL="1371600" algn="l" rtl="0" eaLnBrk="0" fontAlgn="base" hangingPunct="0">
      <a:spcBef>
        <a:spcPct val="30000"/>
      </a:spcBef>
      <a:spcAft>
        <a:spcPct val="0"/>
      </a:spcAft>
      <a:defRPr lang="es-ES" sz="1200" kern="1200">
        <a:solidFill>
          <a:schemeClr val="tx1"/>
        </a:solidFill>
        <a:latin typeface="+mn-lt"/>
        <a:ea typeface="+mn-ea"/>
        <a:cs typeface="+mn-cs"/>
      </a:defRPr>
    </a:lvl4pPr>
    <a:lvl5pPr marL="1828800" algn="l" rtl="0" eaLnBrk="0" fontAlgn="base" hangingPunct="0">
      <a:spcBef>
        <a:spcPct val="30000"/>
      </a:spcBef>
      <a:spcAft>
        <a:spcPct val="0"/>
      </a:spcAft>
      <a:defRPr lang="es-ES" sz="1200" kern="1200">
        <a:solidFill>
          <a:schemeClr val="tx1"/>
        </a:solidFill>
        <a:latin typeface="+mn-lt"/>
        <a:ea typeface="+mn-ea"/>
        <a:cs typeface="+mn-cs"/>
      </a:defRPr>
    </a:lvl5pPr>
    <a:lvl6pPr marL="2286000" algn="l" rtl="0">
      <a:defRPr lang="es-ES" sz="1200" kern="1200">
        <a:solidFill>
          <a:schemeClr val="tx1"/>
        </a:solidFill>
        <a:latin typeface="+mn-lt"/>
        <a:ea typeface="+mn-ea"/>
        <a:cs typeface="+mn-cs"/>
      </a:defRPr>
    </a:lvl6pPr>
    <a:lvl7pPr marL="2743200" algn="l" rtl="0">
      <a:defRPr lang="es-ES" sz="1200" kern="1200">
        <a:solidFill>
          <a:schemeClr val="tx1"/>
        </a:solidFill>
        <a:latin typeface="+mn-lt"/>
        <a:ea typeface="+mn-ea"/>
        <a:cs typeface="+mn-cs"/>
      </a:defRPr>
    </a:lvl7pPr>
    <a:lvl8pPr marL="3200400" algn="l" rtl="0">
      <a:defRPr lang="es-ES" sz="1200" kern="1200">
        <a:solidFill>
          <a:schemeClr val="tx1"/>
        </a:solidFill>
        <a:latin typeface="+mn-lt"/>
        <a:ea typeface="+mn-ea"/>
        <a:cs typeface="+mn-cs"/>
      </a:defRPr>
    </a:lvl8pPr>
    <a:lvl9pPr marL="3657600" algn="l" rtl="0">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Rectangle 3"/>
          <p:cNvSpPr>
            <a:spLocks noGrp="1"/>
          </p:cNvSpPr>
          <p:nvPr>
            <p:ph type="body" idx="1"/>
          </p:nvPr>
        </p:nvSpPr>
        <p:spPr>
          <a:noFill/>
        </p:spPr>
        <p:txBody>
          <a:bodyPr lIns="87398" tIns="43699" rIns="87398" bIns="43699"/>
          <a:lstStyle/>
          <a:p>
            <a:endParaRPr dirty="0" smtClean="0"/>
          </a:p>
        </p:txBody>
      </p:sp>
    </p:spTree>
    <p:extLst>
      <p:ext uri="{BB962C8B-B14F-4D97-AF65-F5344CB8AC3E}">
        <p14:creationId xmlns:p14="http://schemas.microsoft.com/office/powerpoint/2010/main" val="1652633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19</a:t>
            </a:fld>
            <a:endParaRPr lang="es-ES"/>
          </a:p>
        </p:txBody>
      </p:sp>
    </p:spTree>
    <p:extLst>
      <p:ext uri="{BB962C8B-B14F-4D97-AF65-F5344CB8AC3E}">
        <p14:creationId xmlns:p14="http://schemas.microsoft.com/office/powerpoint/2010/main" val="3555788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20</a:t>
            </a:fld>
            <a:endParaRPr lang="es-ES"/>
          </a:p>
        </p:txBody>
      </p:sp>
    </p:spTree>
    <p:extLst>
      <p:ext uri="{BB962C8B-B14F-4D97-AF65-F5344CB8AC3E}">
        <p14:creationId xmlns:p14="http://schemas.microsoft.com/office/powerpoint/2010/main" val="1753545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21</a:t>
            </a:fld>
            <a:endParaRPr lang="es-ES"/>
          </a:p>
        </p:txBody>
      </p:sp>
    </p:spTree>
    <p:extLst>
      <p:ext uri="{BB962C8B-B14F-4D97-AF65-F5344CB8AC3E}">
        <p14:creationId xmlns:p14="http://schemas.microsoft.com/office/powerpoint/2010/main" val="349553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22</a:t>
            </a:fld>
            <a:endParaRPr lang="es-ES"/>
          </a:p>
        </p:txBody>
      </p:sp>
    </p:spTree>
    <p:extLst>
      <p:ext uri="{BB962C8B-B14F-4D97-AF65-F5344CB8AC3E}">
        <p14:creationId xmlns:p14="http://schemas.microsoft.com/office/powerpoint/2010/main" val="391788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23</a:t>
            </a:fld>
            <a:endParaRPr lang="es-ES"/>
          </a:p>
        </p:txBody>
      </p:sp>
    </p:spTree>
    <p:extLst>
      <p:ext uri="{BB962C8B-B14F-4D97-AF65-F5344CB8AC3E}">
        <p14:creationId xmlns:p14="http://schemas.microsoft.com/office/powerpoint/2010/main" val="516461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24</a:t>
            </a:fld>
            <a:endParaRPr lang="es-ES"/>
          </a:p>
        </p:txBody>
      </p:sp>
    </p:spTree>
    <p:extLst>
      <p:ext uri="{BB962C8B-B14F-4D97-AF65-F5344CB8AC3E}">
        <p14:creationId xmlns:p14="http://schemas.microsoft.com/office/powerpoint/2010/main" val="1990108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25</a:t>
            </a:fld>
            <a:endParaRPr lang="es-ES"/>
          </a:p>
        </p:txBody>
      </p:sp>
    </p:spTree>
    <p:extLst>
      <p:ext uri="{BB962C8B-B14F-4D97-AF65-F5344CB8AC3E}">
        <p14:creationId xmlns:p14="http://schemas.microsoft.com/office/powerpoint/2010/main" val="92999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2 Marcador de notas"/>
          <p:cNvSpPr>
            <a:spLocks noGrp="1"/>
          </p:cNvSpPr>
          <p:nvPr>
            <p:ph type="body" idx="1"/>
          </p:nvPr>
        </p:nvSpPr>
        <p:spPr>
          <a:noFill/>
        </p:spPr>
        <p:txBody>
          <a:bodyPr/>
          <a:lstStyle/>
          <a:p>
            <a:pPr eaLnBrk="1" hangingPunct="1">
              <a:spcBef>
                <a:spcPct val="0"/>
              </a:spcBef>
            </a:pPr>
            <a:r>
              <a:rPr lang="es-ES" dirty="0" smtClean="0"/>
              <a:t>Empezar</a:t>
            </a:r>
            <a:r>
              <a:rPr lang="es-ES" baseline="0" dirty="0" smtClean="0"/>
              <a:t> con el ejemplo del tren en la pizarra</a:t>
            </a:r>
            <a:endParaRPr dirty="0" smtClean="0"/>
          </a:p>
        </p:txBody>
      </p:sp>
      <p:sp>
        <p:nvSpPr>
          <p:cNvPr id="27652" name="3 Marcador de número de diapositiva"/>
          <p:cNvSpPr>
            <a:spLocks noGrp="1"/>
          </p:cNvSpPr>
          <p:nvPr>
            <p:ph type="sldNum" sz="quarter" idx="5"/>
          </p:nvPr>
        </p:nvSpPr>
        <p:spPr>
          <a:noFill/>
        </p:spPr>
        <p:txBody>
          <a:bodyPr/>
          <a:lstStyle>
            <a:lvl1pPr defTabSz="957263" eaLnBrk="0" hangingPunct="0">
              <a:defRPr>
                <a:solidFill>
                  <a:schemeClr val="tx1"/>
                </a:solidFill>
                <a:latin typeface="Tw Cen MT" pitchFamily="34" charset="0"/>
              </a:defRPr>
            </a:lvl1pPr>
            <a:lvl2pPr marL="742950" indent="-285750" defTabSz="957263" eaLnBrk="0" hangingPunct="0">
              <a:defRPr>
                <a:solidFill>
                  <a:schemeClr val="tx1"/>
                </a:solidFill>
                <a:latin typeface="Tw Cen MT" pitchFamily="34" charset="0"/>
              </a:defRPr>
            </a:lvl2pPr>
            <a:lvl3pPr marL="1143000" indent="-228600" defTabSz="957263" eaLnBrk="0" hangingPunct="0">
              <a:defRPr>
                <a:solidFill>
                  <a:schemeClr val="tx1"/>
                </a:solidFill>
                <a:latin typeface="Tw Cen MT" pitchFamily="34" charset="0"/>
              </a:defRPr>
            </a:lvl3pPr>
            <a:lvl4pPr marL="1600200" indent="-228600" defTabSz="957263" eaLnBrk="0" hangingPunct="0">
              <a:defRPr>
                <a:solidFill>
                  <a:schemeClr val="tx1"/>
                </a:solidFill>
                <a:latin typeface="Tw Cen MT" pitchFamily="34" charset="0"/>
              </a:defRPr>
            </a:lvl4pPr>
            <a:lvl5pPr marL="2057400" indent="-228600" defTabSz="957263" eaLnBrk="0" hangingPunct="0">
              <a:defRPr>
                <a:solidFill>
                  <a:schemeClr val="tx1"/>
                </a:solidFill>
                <a:latin typeface="Tw Cen MT" pitchFamily="34" charset="0"/>
              </a:defRPr>
            </a:lvl5pPr>
            <a:lvl6pPr marL="2514600" indent="-228600" defTabSz="957263" eaLnBrk="0" fontAlgn="base" hangingPunct="0">
              <a:spcBef>
                <a:spcPct val="0"/>
              </a:spcBef>
              <a:spcAft>
                <a:spcPct val="0"/>
              </a:spcAft>
              <a:defRPr>
                <a:solidFill>
                  <a:schemeClr val="tx1"/>
                </a:solidFill>
                <a:latin typeface="Tw Cen MT" pitchFamily="34" charset="0"/>
              </a:defRPr>
            </a:lvl6pPr>
            <a:lvl7pPr marL="2971800" indent="-228600" defTabSz="957263" eaLnBrk="0" fontAlgn="base" hangingPunct="0">
              <a:spcBef>
                <a:spcPct val="0"/>
              </a:spcBef>
              <a:spcAft>
                <a:spcPct val="0"/>
              </a:spcAft>
              <a:defRPr>
                <a:solidFill>
                  <a:schemeClr val="tx1"/>
                </a:solidFill>
                <a:latin typeface="Tw Cen MT" pitchFamily="34" charset="0"/>
              </a:defRPr>
            </a:lvl7pPr>
            <a:lvl8pPr marL="3429000" indent="-228600" defTabSz="957263" eaLnBrk="0" fontAlgn="base" hangingPunct="0">
              <a:spcBef>
                <a:spcPct val="0"/>
              </a:spcBef>
              <a:spcAft>
                <a:spcPct val="0"/>
              </a:spcAft>
              <a:defRPr>
                <a:solidFill>
                  <a:schemeClr val="tx1"/>
                </a:solidFill>
                <a:latin typeface="Tw Cen MT" pitchFamily="34" charset="0"/>
              </a:defRPr>
            </a:lvl8pPr>
            <a:lvl9pPr marL="3886200" indent="-228600" defTabSz="957263" eaLnBrk="0" fontAlgn="base" hangingPunct="0">
              <a:spcBef>
                <a:spcPct val="0"/>
              </a:spcBef>
              <a:spcAft>
                <a:spcPct val="0"/>
              </a:spcAft>
              <a:defRPr>
                <a:solidFill>
                  <a:schemeClr val="tx1"/>
                </a:solidFill>
                <a:latin typeface="Tw Cen MT" pitchFamily="34" charset="0"/>
              </a:defRPr>
            </a:lvl9pPr>
          </a:lstStyle>
          <a:p>
            <a:pPr eaLnBrk="1" hangingPunct="1"/>
            <a:fld id="{0AF56F64-867C-4F01-A88F-45A831BB54D3}" type="slidenum">
              <a:rPr lang="es-ES" smtClean="0">
                <a:latin typeface="Calibri" pitchFamily="34" charset="0"/>
              </a:rPr>
              <a:pPr eaLnBrk="1" hangingPunct="1"/>
              <a:t>26</a:t>
            </a:fld>
            <a:endParaRPr lang="es-ES" dirty="0" smtClean="0">
              <a:latin typeface="Calibri" pitchFamily="34" charset="0"/>
            </a:endParaRPr>
          </a:p>
        </p:txBody>
      </p:sp>
    </p:spTree>
    <p:extLst>
      <p:ext uri="{BB962C8B-B14F-4D97-AF65-F5344CB8AC3E}">
        <p14:creationId xmlns:p14="http://schemas.microsoft.com/office/powerpoint/2010/main" val="1097476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2 Marcador de notas"/>
          <p:cNvSpPr>
            <a:spLocks noGrp="1"/>
          </p:cNvSpPr>
          <p:nvPr>
            <p:ph type="body" idx="1"/>
          </p:nvPr>
        </p:nvSpPr>
        <p:spPr>
          <a:noFill/>
        </p:spPr>
        <p:txBody>
          <a:bodyPr/>
          <a:lstStyle/>
          <a:p>
            <a:pPr eaLnBrk="1" hangingPunct="1">
              <a:spcBef>
                <a:spcPct val="0"/>
              </a:spcBef>
            </a:pPr>
            <a:r>
              <a:rPr lang="es-ES" dirty="0" smtClean="0"/>
              <a:t>Empezar</a:t>
            </a:r>
            <a:r>
              <a:rPr lang="es-ES" baseline="0" dirty="0" smtClean="0"/>
              <a:t> con el ejemplo del tren en la pizarra</a:t>
            </a:r>
            <a:endParaRPr dirty="0" smtClean="0"/>
          </a:p>
        </p:txBody>
      </p:sp>
      <p:sp>
        <p:nvSpPr>
          <p:cNvPr id="27652" name="3 Marcador de número de diapositiva"/>
          <p:cNvSpPr>
            <a:spLocks noGrp="1"/>
          </p:cNvSpPr>
          <p:nvPr>
            <p:ph type="sldNum" sz="quarter" idx="5"/>
          </p:nvPr>
        </p:nvSpPr>
        <p:spPr>
          <a:noFill/>
        </p:spPr>
        <p:txBody>
          <a:bodyPr/>
          <a:lstStyle>
            <a:lvl1pPr defTabSz="957263" eaLnBrk="0" hangingPunct="0">
              <a:defRPr>
                <a:solidFill>
                  <a:schemeClr val="tx1"/>
                </a:solidFill>
                <a:latin typeface="Tw Cen MT" pitchFamily="34" charset="0"/>
              </a:defRPr>
            </a:lvl1pPr>
            <a:lvl2pPr marL="742950" indent="-285750" defTabSz="957263" eaLnBrk="0" hangingPunct="0">
              <a:defRPr>
                <a:solidFill>
                  <a:schemeClr val="tx1"/>
                </a:solidFill>
                <a:latin typeface="Tw Cen MT" pitchFamily="34" charset="0"/>
              </a:defRPr>
            </a:lvl2pPr>
            <a:lvl3pPr marL="1143000" indent="-228600" defTabSz="957263" eaLnBrk="0" hangingPunct="0">
              <a:defRPr>
                <a:solidFill>
                  <a:schemeClr val="tx1"/>
                </a:solidFill>
                <a:latin typeface="Tw Cen MT" pitchFamily="34" charset="0"/>
              </a:defRPr>
            </a:lvl3pPr>
            <a:lvl4pPr marL="1600200" indent="-228600" defTabSz="957263" eaLnBrk="0" hangingPunct="0">
              <a:defRPr>
                <a:solidFill>
                  <a:schemeClr val="tx1"/>
                </a:solidFill>
                <a:latin typeface="Tw Cen MT" pitchFamily="34" charset="0"/>
              </a:defRPr>
            </a:lvl4pPr>
            <a:lvl5pPr marL="2057400" indent="-228600" defTabSz="957263" eaLnBrk="0" hangingPunct="0">
              <a:defRPr>
                <a:solidFill>
                  <a:schemeClr val="tx1"/>
                </a:solidFill>
                <a:latin typeface="Tw Cen MT" pitchFamily="34" charset="0"/>
              </a:defRPr>
            </a:lvl5pPr>
            <a:lvl6pPr marL="2514600" indent="-228600" defTabSz="957263" eaLnBrk="0" fontAlgn="base" hangingPunct="0">
              <a:spcBef>
                <a:spcPct val="0"/>
              </a:spcBef>
              <a:spcAft>
                <a:spcPct val="0"/>
              </a:spcAft>
              <a:defRPr>
                <a:solidFill>
                  <a:schemeClr val="tx1"/>
                </a:solidFill>
                <a:latin typeface="Tw Cen MT" pitchFamily="34" charset="0"/>
              </a:defRPr>
            </a:lvl6pPr>
            <a:lvl7pPr marL="2971800" indent="-228600" defTabSz="957263" eaLnBrk="0" fontAlgn="base" hangingPunct="0">
              <a:spcBef>
                <a:spcPct val="0"/>
              </a:spcBef>
              <a:spcAft>
                <a:spcPct val="0"/>
              </a:spcAft>
              <a:defRPr>
                <a:solidFill>
                  <a:schemeClr val="tx1"/>
                </a:solidFill>
                <a:latin typeface="Tw Cen MT" pitchFamily="34" charset="0"/>
              </a:defRPr>
            </a:lvl7pPr>
            <a:lvl8pPr marL="3429000" indent="-228600" defTabSz="957263" eaLnBrk="0" fontAlgn="base" hangingPunct="0">
              <a:spcBef>
                <a:spcPct val="0"/>
              </a:spcBef>
              <a:spcAft>
                <a:spcPct val="0"/>
              </a:spcAft>
              <a:defRPr>
                <a:solidFill>
                  <a:schemeClr val="tx1"/>
                </a:solidFill>
                <a:latin typeface="Tw Cen MT" pitchFamily="34" charset="0"/>
              </a:defRPr>
            </a:lvl8pPr>
            <a:lvl9pPr marL="3886200" indent="-228600" defTabSz="957263" eaLnBrk="0" fontAlgn="base" hangingPunct="0">
              <a:spcBef>
                <a:spcPct val="0"/>
              </a:spcBef>
              <a:spcAft>
                <a:spcPct val="0"/>
              </a:spcAft>
              <a:defRPr>
                <a:solidFill>
                  <a:schemeClr val="tx1"/>
                </a:solidFill>
                <a:latin typeface="Tw Cen MT" pitchFamily="34" charset="0"/>
              </a:defRPr>
            </a:lvl9pPr>
          </a:lstStyle>
          <a:p>
            <a:pPr eaLnBrk="1" hangingPunct="1"/>
            <a:fld id="{0AF56F64-867C-4F01-A88F-45A831BB54D3}" type="slidenum">
              <a:rPr lang="es-ES" smtClean="0">
                <a:latin typeface="Calibri" pitchFamily="34" charset="0"/>
              </a:rPr>
              <a:pPr eaLnBrk="1" hangingPunct="1"/>
              <a:t>2</a:t>
            </a:fld>
            <a:endParaRPr lang="es-ES" dirty="0" smtClean="0">
              <a:latin typeface="Calibri" pitchFamily="34" charset="0"/>
            </a:endParaRPr>
          </a:p>
        </p:txBody>
      </p:sp>
    </p:spTree>
    <p:extLst>
      <p:ext uri="{BB962C8B-B14F-4D97-AF65-F5344CB8AC3E}">
        <p14:creationId xmlns:p14="http://schemas.microsoft.com/office/powerpoint/2010/main" val="286172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3</a:t>
            </a:fld>
            <a:endParaRPr lang="es-ES"/>
          </a:p>
        </p:txBody>
      </p:sp>
    </p:spTree>
    <p:extLst>
      <p:ext uri="{BB962C8B-B14F-4D97-AF65-F5344CB8AC3E}">
        <p14:creationId xmlns:p14="http://schemas.microsoft.com/office/powerpoint/2010/main" val="2665360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4</a:t>
            </a:fld>
            <a:endParaRPr lang="es-ES"/>
          </a:p>
        </p:txBody>
      </p:sp>
    </p:spTree>
    <p:extLst>
      <p:ext uri="{BB962C8B-B14F-4D97-AF65-F5344CB8AC3E}">
        <p14:creationId xmlns:p14="http://schemas.microsoft.com/office/powerpoint/2010/main" val="21477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5</a:t>
            </a:fld>
            <a:endParaRPr lang="es-ES"/>
          </a:p>
        </p:txBody>
      </p:sp>
    </p:spTree>
    <p:extLst>
      <p:ext uri="{BB962C8B-B14F-4D97-AF65-F5344CB8AC3E}">
        <p14:creationId xmlns:p14="http://schemas.microsoft.com/office/powerpoint/2010/main" val="61780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6</a:t>
            </a:fld>
            <a:endParaRPr lang="es-ES"/>
          </a:p>
        </p:txBody>
      </p:sp>
    </p:spTree>
    <p:extLst>
      <p:ext uri="{BB962C8B-B14F-4D97-AF65-F5344CB8AC3E}">
        <p14:creationId xmlns:p14="http://schemas.microsoft.com/office/powerpoint/2010/main" val="54432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7</a:t>
            </a:fld>
            <a:endParaRPr lang="es-ES"/>
          </a:p>
        </p:txBody>
      </p:sp>
    </p:spTree>
    <p:extLst>
      <p:ext uri="{BB962C8B-B14F-4D97-AF65-F5344CB8AC3E}">
        <p14:creationId xmlns:p14="http://schemas.microsoft.com/office/powerpoint/2010/main" val="526632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pPr>
              <a:defRPr/>
            </a:pPr>
            <a:fld id="{7CF6D8CB-721C-4448-8F62-F7AB2027A45A}" type="slidenum">
              <a:rPr lang="es-ES" smtClean="0"/>
              <a:pPr>
                <a:defRPr/>
              </a:pPr>
              <a:t>8</a:t>
            </a:fld>
            <a:endParaRPr lang="es-ES"/>
          </a:p>
        </p:txBody>
      </p:sp>
    </p:spTree>
    <p:extLst>
      <p:ext uri="{BB962C8B-B14F-4D97-AF65-F5344CB8AC3E}">
        <p14:creationId xmlns:p14="http://schemas.microsoft.com/office/powerpoint/2010/main" val="32278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7CF6D8CB-721C-4448-8F62-F7AB2027A45A}" type="slidenum">
              <a:rPr lang="es-ES" smtClean="0"/>
              <a:pPr>
                <a:defRPr/>
              </a:pPr>
              <a:t>15</a:t>
            </a:fld>
            <a:endParaRPr lang="es-ES"/>
          </a:p>
        </p:txBody>
      </p:sp>
    </p:spTree>
    <p:extLst>
      <p:ext uri="{BB962C8B-B14F-4D97-AF65-F5344CB8AC3E}">
        <p14:creationId xmlns:p14="http://schemas.microsoft.com/office/powerpoint/2010/main" val="1973871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2"/>
      </p:bgRef>
    </p:bg>
    <p:spTree>
      <p:nvGrpSpPr>
        <p:cNvPr id="1" name=""/>
        <p:cNvGrpSpPr/>
        <p:nvPr/>
      </p:nvGrpSpPr>
      <p:grpSpPr>
        <a:xfrm>
          <a:off x="0" y="0"/>
          <a:ext cx="0" cy="0"/>
          <a:chOff x="0" y="0"/>
          <a:chExt cx="0" cy="0"/>
        </a:xfrm>
      </p:grpSpPr>
      <p:sp>
        <p:nvSpPr>
          <p:cNvPr id="4" name="Rectangle 6"/>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5" name="Rectangle 9"/>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6" name="Rectangle 10"/>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8" name="Title 7"/>
          <p:cNvSpPr>
            <a:spLocks noGrp="1"/>
          </p:cNvSpPr>
          <p:nvPr>
            <p:ph type="ctrTitle"/>
          </p:nvPr>
        </p:nvSpPr>
        <p:spPr>
          <a:xfrm>
            <a:off x="2362200" y="4038600"/>
            <a:ext cx="6477000" cy="1828800"/>
          </a:xfrm>
        </p:spPr>
        <p:txBody>
          <a:bodyPr anchor="b"/>
          <a:lstStyle>
            <a:lvl1pPr latinLnBrk="0">
              <a:defRPr lang="es-ES" cap="all" baseline="0"/>
            </a:lvl1pPr>
          </a:lstStyle>
          <a:p>
            <a:r>
              <a:rPr lang="es-ES" dirty="0" smtClean="0"/>
              <a:t>Haga clic para modificar el estilo de título del patrón</a:t>
            </a:r>
            <a:endParaRPr lang="es-ES" dirty="0"/>
          </a:p>
        </p:txBody>
      </p:sp>
      <p:sp>
        <p:nvSpPr>
          <p:cNvPr id="9" name="Subtitle 8"/>
          <p:cNvSpPr>
            <a:spLocks noGrp="1"/>
          </p:cNvSpPr>
          <p:nvPr>
            <p:ph type="subTitle" idx="1"/>
          </p:nvPr>
        </p:nvSpPr>
        <p:spPr>
          <a:xfrm>
            <a:off x="2362200" y="6050037"/>
            <a:ext cx="6705600" cy="685800"/>
          </a:xfrm>
        </p:spPr>
        <p:txBody>
          <a:bodyPr anchor="ctr"/>
          <a:lstStyle>
            <a:lvl1pPr marL="0" indent="0" algn="l" latinLnBrk="0">
              <a:buNone/>
              <a:defRPr lang="es-ES"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smtClean="0"/>
              <a:t>Haga clic para modificar el estilo de subtítulo del patrón</a:t>
            </a:r>
            <a:endParaRPr lang="es-ES"/>
          </a:p>
        </p:txBody>
      </p:sp>
      <p:sp>
        <p:nvSpPr>
          <p:cNvPr id="7" name="Date Placeholder 27"/>
          <p:cNvSpPr>
            <a:spLocks noGrp="1"/>
          </p:cNvSpPr>
          <p:nvPr>
            <p:ph type="dt" sz="half" idx="10"/>
          </p:nvPr>
        </p:nvSpPr>
        <p:spPr>
          <a:xfrm>
            <a:off x="76200" y="6069013"/>
            <a:ext cx="2057400" cy="685800"/>
          </a:xfrm>
          <a:prstGeom prst="rect">
            <a:avLst/>
          </a:prstGeom>
        </p:spPr>
        <p:txBody>
          <a:bodyPr>
            <a:noAutofit/>
          </a:bodyPr>
          <a:lstStyle>
            <a:lvl1pPr algn="ctr" fontAlgn="auto" latinLnBrk="0">
              <a:spcBef>
                <a:spcPts val="0"/>
              </a:spcBef>
              <a:spcAft>
                <a:spcPts val="0"/>
              </a:spcAft>
              <a:defRPr lang="es-ES" sz="2000">
                <a:solidFill>
                  <a:srgbClr val="FFFFFF"/>
                </a:solidFill>
                <a:latin typeface="+mn-lt"/>
              </a:defRPr>
            </a:lvl1pPr>
          </a:lstStyle>
          <a:p>
            <a:pPr>
              <a:defRPr/>
            </a:pPr>
            <a:r>
              <a:t>12/9/2006 8:40 a.m.</a:t>
            </a:r>
          </a:p>
        </p:txBody>
      </p:sp>
      <p:sp>
        <p:nvSpPr>
          <p:cNvPr id="10" name="Footer Placeholder 16"/>
          <p:cNvSpPr>
            <a:spLocks noGrp="1"/>
          </p:cNvSpPr>
          <p:nvPr>
            <p:ph type="ftr" sz="quarter" idx="11"/>
          </p:nvPr>
        </p:nvSpPr>
        <p:spPr>
          <a:xfrm>
            <a:off x="2085975" y="236538"/>
            <a:ext cx="5867400" cy="365125"/>
          </a:xfrm>
          <a:prstGeom prst="rect">
            <a:avLst/>
          </a:prstGeom>
        </p:spPr>
        <p:txBody>
          <a:bodyPr/>
          <a:lstStyle>
            <a:lvl1pPr algn="r" fontAlgn="auto" latinLnBrk="0">
              <a:spcBef>
                <a:spcPts val="0"/>
              </a:spcBef>
              <a:spcAft>
                <a:spcPts val="0"/>
              </a:spcAft>
              <a:defRPr lang="es-ES">
                <a:solidFill>
                  <a:schemeClr val="tx2"/>
                </a:solidFill>
                <a:latin typeface="+mn-lt"/>
              </a:defRPr>
            </a:lvl1pPr>
          </a:lstStyle>
          <a:p>
            <a:pPr>
              <a:defRPr/>
            </a:pPr>
            <a:r>
              <a:t>Área de Arquitectura y Tecnología de Computadores  Departamento de Informática de la Universidad de Oviedo</a:t>
            </a:r>
          </a:p>
        </p:txBody>
      </p:sp>
      <p:sp>
        <p:nvSpPr>
          <p:cNvPr id="11" name="Slide Number Placeholder 28"/>
          <p:cNvSpPr>
            <a:spLocks noGrp="1"/>
          </p:cNvSpPr>
          <p:nvPr>
            <p:ph type="sldNum" sz="quarter" idx="12"/>
          </p:nvPr>
        </p:nvSpPr>
        <p:spPr>
          <a:xfrm>
            <a:off x="8001000" y="228600"/>
            <a:ext cx="838200" cy="381000"/>
          </a:xfrm>
        </p:spPr>
        <p:txBody>
          <a:bodyPr/>
          <a:lstStyle>
            <a:lvl1pPr latinLnBrk="0">
              <a:defRPr lang="es-ES">
                <a:solidFill>
                  <a:schemeClr val="tx2"/>
                </a:solidFill>
              </a:defRPr>
            </a:lvl1pPr>
          </a:lstStyle>
          <a:p>
            <a:pPr>
              <a:defRPr/>
            </a:pPr>
            <a:fld id="{BB538FE9-F51D-45C8-A6C2-A64AE7CE82D1}" type="slidenum">
              <a:rPr/>
              <a:pPr>
                <a:defRPr/>
              </a:pPr>
              <a:t>‹Nº›</a:t>
            </a:fld>
            <a:endParaRPr/>
          </a:p>
        </p:txBody>
      </p:sp>
    </p:spTree>
    <p:extLst>
      <p:ext uri="{BB962C8B-B14F-4D97-AF65-F5344CB8AC3E}">
        <p14:creationId xmlns:p14="http://schemas.microsoft.com/office/powerpoint/2010/main" val="31769026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magen con título">
    <p:bg>
      <p:bgRef idx="1003">
        <a:schemeClr val="bg2"/>
      </p:bgRef>
    </p:bg>
    <p:spTree>
      <p:nvGrpSpPr>
        <p:cNvPr id="1" name=""/>
        <p:cNvGrpSpPr/>
        <p:nvPr/>
      </p:nvGrpSpPr>
      <p:grpSpPr>
        <a:xfrm>
          <a:off x="0" y="0"/>
          <a:ext cx="0" cy="0"/>
          <a:chOff x="0" y="0"/>
          <a:chExt cx="0" cy="0"/>
        </a:xfrm>
      </p:grpSpPr>
      <p:sp>
        <p:nvSpPr>
          <p:cNvPr id="5" name="Rectangle 7"/>
          <p:cNvSpPr/>
          <p:nvPr/>
        </p:nvSpPr>
        <p:spPr bwMode="white">
          <a:xfrm>
            <a:off x="-9525" y="3071813"/>
            <a:ext cx="9144000" cy="2030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6" name="Rectangle 8"/>
          <p:cNvSpPr/>
          <p:nvPr/>
        </p:nvSpPr>
        <p:spPr>
          <a:xfrm>
            <a:off x="-9525" y="3143250"/>
            <a:ext cx="1463675" cy="187642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7" name="Rectangle 9"/>
          <p:cNvSpPr/>
          <p:nvPr/>
        </p:nvSpPr>
        <p:spPr>
          <a:xfrm>
            <a:off x="1544638" y="3143250"/>
            <a:ext cx="7599362" cy="18669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8" name="Rectangle 10"/>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4" name="Text Placeholder 3"/>
          <p:cNvSpPr>
            <a:spLocks noGrp="1"/>
          </p:cNvSpPr>
          <p:nvPr>
            <p:ph type="body" sz="half" idx="2"/>
          </p:nvPr>
        </p:nvSpPr>
        <p:spPr>
          <a:xfrm>
            <a:off x="1600200" y="5129210"/>
            <a:ext cx="7315200" cy="685800"/>
          </a:xfrm>
        </p:spPr>
        <p:txBody>
          <a:bodyPr/>
          <a:lstStyle>
            <a:lvl1pPr marL="0" indent="0" latinLnBrk="0">
              <a:buFontTx/>
              <a:buNone/>
              <a:defRPr lang="es-ES" sz="1700"/>
            </a:lvl1pPr>
            <a:lvl2pPr>
              <a:buFontTx/>
              <a:buNone/>
              <a:defRPr lang="es-ES" sz="1200"/>
            </a:lvl2pPr>
            <a:lvl3pPr>
              <a:buFontTx/>
              <a:buNone/>
              <a:defRPr lang="es-ES" sz="1000"/>
            </a:lvl3pPr>
            <a:lvl4pPr>
              <a:buFontTx/>
              <a:buNone/>
              <a:defRPr lang="es-ES" sz="900"/>
            </a:lvl4pPr>
            <a:lvl5pPr>
              <a:buFontTx/>
              <a:buNone/>
              <a:defRPr lang="es-ES" sz="900"/>
            </a:lvl5pPr>
          </a:lstStyle>
          <a:p>
            <a:pPr lvl="0"/>
            <a:r>
              <a:rPr lang="es-ES" smtClean="0"/>
              <a:t>Haga clic para modificar el estilo de texto del patrón</a:t>
            </a:r>
          </a:p>
        </p:txBody>
      </p:sp>
      <p:sp>
        <p:nvSpPr>
          <p:cNvPr id="2" name="Title 1"/>
          <p:cNvSpPr>
            <a:spLocks noGrp="1"/>
          </p:cNvSpPr>
          <p:nvPr>
            <p:ph type="title"/>
          </p:nvPr>
        </p:nvSpPr>
        <p:spPr>
          <a:xfrm>
            <a:off x="1600200" y="3214686"/>
            <a:ext cx="7315200" cy="1762124"/>
          </a:xfrm>
        </p:spPr>
        <p:txBody>
          <a:bodyPr/>
          <a:lstStyle>
            <a:lvl1pPr algn="l" latinLnBrk="0">
              <a:buNone/>
              <a:defRPr lang="es-ES" sz="2800" b="0">
                <a:solidFill>
                  <a:srgbClr val="FFFFFF"/>
                </a:solidFill>
              </a:defRPr>
            </a:lvl1pPr>
          </a:lstStyle>
          <a:p>
            <a:r>
              <a:rPr lang="es-ES" dirty="0" smtClean="0"/>
              <a:t>Haga clic para modificar el estilo de título del patrón</a:t>
            </a:r>
            <a:endParaRPr lang="es-ES" dirty="0"/>
          </a:p>
        </p:txBody>
      </p:sp>
      <p:sp>
        <p:nvSpPr>
          <p:cNvPr id="9" name="Date Placeholder 11"/>
          <p:cNvSpPr>
            <a:spLocks noGrp="1"/>
          </p:cNvSpPr>
          <p:nvPr>
            <p:ph type="dt" sz="half" idx="10"/>
          </p:nvPr>
        </p:nvSpPr>
        <p:spPr>
          <a:xfrm>
            <a:off x="6248400" y="5891213"/>
            <a:ext cx="2667000" cy="365125"/>
          </a:xfrm>
          <a:prstGeom prst="rect">
            <a:avLst/>
          </a:prstGeom>
        </p:spPr>
        <p:txBody>
          <a:bodyPr rtlCol="0"/>
          <a:lstStyle>
            <a:lvl1pPr fontAlgn="auto">
              <a:spcBef>
                <a:spcPts val="0"/>
              </a:spcBef>
              <a:spcAft>
                <a:spcPts val="0"/>
              </a:spcAft>
              <a:defRPr>
                <a:latin typeface="+mn-lt"/>
              </a:defRPr>
            </a:lvl1pPr>
          </a:lstStyle>
          <a:p>
            <a:pPr>
              <a:defRPr/>
            </a:pPr>
            <a:r>
              <a:rPr lang="es-ES"/>
              <a:t>12/9/2006 8:40 a.m.</a:t>
            </a:r>
          </a:p>
        </p:txBody>
      </p:sp>
      <p:sp>
        <p:nvSpPr>
          <p:cNvPr id="10" name="Footer Placeholder 13"/>
          <p:cNvSpPr>
            <a:spLocks noGrp="1"/>
          </p:cNvSpPr>
          <p:nvPr>
            <p:ph type="ftr" sz="quarter" idx="11"/>
          </p:nvPr>
        </p:nvSpPr>
        <p:spPr>
          <a:xfrm>
            <a:off x="1600200" y="5891213"/>
            <a:ext cx="4572000" cy="365125"/>
          </a:xfrm>
          <a:prstGeom prst="rect">
            <a:avLst/>
          </a:prstGeom>
        </p:spPr>
        <p:txBody>
          <a:bodyPr rtlCol="0"/>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Tree>
    <p:extLst>
      <p:ext uri="{BB962C8B-B14F-4D97-AF65-F5344CB8AC3E}">
        <p14:creationId xmlns:p14="http://schemas.microsoft.com/office/powerpoint/2010/main" val="200722620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s-E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Date Placeholder 3"/>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solidFill>
                  <a:schemeClr val="tx2"/>
                </a:solidFill>
                <a:latin typeface="+mn-lt"/>
              </a:defRPr>
            </a:lvl1pPr>
          </a:lstStyle>
          <a:p>
            <a:pPr>
              <a:defRPr/>
            </a:pPr>
            <a:r>
              <a:rPr lang="es-ES"/>
              <a:t>12/9/2006 8:40 a.m.</a:t>
            </a:r>
            <a:endParaRPr lang="es-ES">
              <a:solidFill>
                <a:schemeClr val="tx1"/>
              </a:solidFill>
            </a:endParaRPr>
          </a:p>
        </p:txBody>
      </p:sp>
      <p:sp>
        <p:nvSpPr>
          <p:cNvPr id="5" name="Footer Placeholder 4"/>
          <p:cNvSpPr>
            <a:spLocks noGrp="1"/>
          </p:cNvSpPr>
          <p:nvPr>
            <p:ph type="ftr" sz="quarter" idx="11"/>
          </p:nvPr>
        </p:nvSpPr>
        <p:spPr>
          <a:xfrm>
            <a:off x="609600" y="6248400"/>
            <a:ext cx="8177213" cy="365125"/>
          </a:xfrm>
          <a:prstGeom prst="rect">
            <a:avLst/>
          </a:prstGeom>
        </p:spPr>
        <p:txBody>
          <a:bodyPr/>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
        <p:nvSpPr>
          <p:cNvPr id="6" name="Slide Number Placeholder 5"/>
          <p:cNvSpPr>
            <a:spLocks noGrp="1"/>
          </p:cNvSpPr>
          <p:nvPr>
            <p:ph type="sldNum" sz="quarter" idx="12"/>
          </p:nvPr>
        </p:nvSpPr>
        <p:spPr/>
        <p:txBody>
          <a:bodyPr/>
          <a:lstStyle>
            <a:lvl1pPr>
              <a:defRPr sz="1200">
                <a:solidFill>
                  <a:schemeClr val="tx2"/>
                </a:solidFill>
              </a:defRPr>
            </a:lvl1pPr>
          </a:lstStyle>
          <a:p>
            <a:pPr>
              <a:defRPr/>
            </a:pPr>
            <a:fld id="{B600A906-C2FB-4795-8E51-6D6274AD6F5F}" type="slidenum">
              <a:rPr/>
              <a:pPr>
                <a:defRPr/>
              </a:pPr>
              <a:t>‹Nº›</a:t>
            </a:fld>
            <a:endParaRPr sz="1800">
              <a:solidFill>
                <a:schemeClr val="tx1"/>
              </a:solidFill>
            </a:endParaRPr>
          </a:p>
        </p:txBody>
      </p:sp>
    </p:spTree>
    <p:extLst>
      <p:ext uri="{BB962C8B-B14F-4D97-AF65-F5344CB8AC3E}">
        <p14:creationId xmlns:p14="http://schemas.microsoft.com/office/powerpoint/2010/main" val="323919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Texto y título vertical">
    <p:spTree>
      <p:nvGrpSpPr>
        <p:cNvPr id="1" name=""/>
        <p:cNvGrpSpPr/>
        <p:nvPr/>
      </p:nvGrpSpPr>
      <p:grpSpPr>
        <a:xfrm>
          <a:off x="0" y="0"/>
          <a:ext cx="0" cy="0"/>
          <a:chOff x="0" y="0"/>
          <a:chExt cx="0" cy="0"/>
        </a:xfrm>
      </p:grpSpPr>
      <p:sp>
        <p:nvSpPr>
          <p:cNvPr id="4" name="Rectangle 6"/>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5"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6"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2" name="Vertical Title 1"/>
          <p:cNvSpPr>
            <a:spLocks noGrp="1"/>
          </p:cNvSpPr>
          <p:nvPr>
            <p:ph type="title" orient="vert"/>
          </p:nvPr>
        </p:nvSpPr>
        <p:spPr>
          <a:xfrm>
            <a:off x="6553200" y="609600"/>
            <a:ext cx="2057400" cy="5516563"/>
          </a:xfrm>
        </p:spPr>
        <p:txBody>
          <a:bodyPr vert="eaVert"/>
          <a:lstStyle/>
          <a:p>
            <a:r>
              <a:rPr lang="es-ES" smtClean="0"/>
              <a:t>Haga clic para modificar el estilo de título del patrón</a:t>
            </a:r>
            <a:endParaRPr lang="es-E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Date Placeholder 3"/>
          <p:cNvSpPr>
            <a:spLocks noGrp="1"/>
          </p:cNvSpPr>
          <p:nvPr>
            <p:ph type="dt" sz="half" idx="10"/>
          </p:nvPr>
        </p:nvSpPr>
        <p:spPr>
          <a:xfrm>
            <a:off x="6553200" y="6248400"/>
            <a:ext cx="2209800" cy="365125"/>
          </a:xfrm>
          <a:prstGeom prst="rect">
            <a:avLst/>
          </a:prstGeom>
        </p:spPr>
        <p:txBody>
          <a:bodyPr/>
          <a:lstStyle>
            <a:lvl1pPr fontAlgn="auto">
              <a:spcBef>
                <a:spcPts val="0"/>
              </a:spcBef>
              <a:spcAft>
                <a:spcPts val="0"/>
              </a:spcAft>
              <a:defRPr>
                <a:solidFill>
                  <a:schemeClr val="tx2"/>
                </a:solidFill>
                <a:latin typeface="+mn-lt"/>
              </a:defRPr>
            </a:lvl1pPr>
          </a:lstStyle>
          <a:p>
            <a:pPr>
              <a:defRPr/>
            </a:pPr>
            <a:r>
              <a:rPr lang="es-ES"/>
              <a:t>12/9/2006 8:40 a.m.</a:t>
            </a:r>
            <a:endParaRPr lang="es-ES">
              <a:solidFill>
                <a:schemeClr val="tx1"/>
              </a:solidFill>
            </a:endParaRPr>
          </a:p>
        </p:txBody>
      </p:sp>
      <p:sp>
        <p:nvSpPr>
          <p:cNvPr id="8" name="Footer Placeholder 4"/>
          <p:cNvSpPr>
            <a:spLocks noGrp="1"/>
          </p:cNvSpPr>
          <p:nvPr>
            <p:ph type="ftr" sz="quarter" idx="11"/>
          </p:nvPr>
        </p:nvSpPr>
        <p:spPr>
          <a:xfrm>
            <a:off x="457200" y="6248400"/>
            <a:ext cx="5573713" cy="365125"/>
          </a:xfrm>
          <a:prstGeom prst="rect">
            <a:avLst/>
          </a:prstGeom>
        </p:spPr>
        <p:txBody>
          <a:bodyPr/>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
        <p:nvSpPr>
          <p:cNvPr id="9" name="Slide Number Placeholder 5"/>
          <p:cNvSpPr>
            <a:spLocks noGrp="1"/>
          </p:cNvSpPr>
          <p:nvPr>
            <p:ph type="sldNum" sz="quarter" idx="12"/>
          </p:nvPr>
        </p:nvSpPr>
        <p:spPr>
          <a:xfrm rot="5400000">
            <a:off x="5989638" y="144462"/>
            <a:ext cx="533400" cy="244475"/>
          </a:xfrm>
        </p:spPr>
        <p:txBody>
          <a:bodyPr/>
          <a:lstStyle>
            <a:lvl1pPr>
              <a:defRPr sz="1200">
                <a:solidFill>
                  <a:schemeClr val="tx2"/>
                </a:solidFill>
              </a:defRPr>
            </a:lvl1pPr>
          </a:lstStyle>
          <a:p>
            <a:pPr>
              <a:defRPr/>
            </a:pPr>
            <a:fld id="{D3618030-6D3D-402E-A03C-E78122D1EAC1}" type="slidenum">
              <a:rPr/>
              <a:pPr>
                <a:defRPr/>
              </a:pPr>
              <a:t>‹Nº›</a:t>
            </a:fld>
            <a:endParaRPr sz="1800">
              <a:solidFill>
                <a:schemeClr val="tx1"/>
              </a:solidFill>
            </a:endParaRPr>
          </a:p>
        </p:txBody>
      </p:sp>
    </p:spTree>
    <p:extLst>
      <p:ext uri="{BB962C8B-B14F-4D97-AF65-F5344CB8AC3E}">
        <p14:creationId xmlns:p14="http://schemas.microsoft.com/office/powerpoint/2010/main" val="367283582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ido d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s-ES"/>
          </a:p>
        </p:txBody>
      </p:sp>
      <p:sp>
        <p:nvSpPr>
          <p:cNvPr id="9" name="Content Placeholder 8"/>
          <p:cNvSpPr>
            <a:spLocks noGrp="1"/>
          </p:cNvSpPr>
          <p:nvPr>
            <p:ph sz="quarter" idx="1"/>
          </p:nvPr>
        </p:nvSpPr>
        <p:spPr>
          <a:xfrm>
            <a:off x="612000" y="1764824"/>
            <a:ext cx="8138864" cy="172346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11" name="Content Placeholder 10"/>
          <p:cNvSpPr>
            <a:spLocks noGrp="1"/>
          </p:cNvSpPr>
          <p:nvPr>
            <p:ph sz="quarter" idx="2"/>
          </p:nvPr>
        </p:nvSpPr>
        <p:spPr>
          <a:xfrm>
            <a:off x="611560" y="4141087"/>
            <a:ext cx="8119541" cy="2020479"/>
          </a:xfrm>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13" name="Text Placeholder 15"/>
          <p:cNvSpPr>
            <a:spLocks noGrp="1"/>
          </p:cNvSpPr>
          <p:nvPr>
            <p:ph type="body" sz="quarter" idx="14"/>
          </p:nvPr>
        </p:nvSpPr>
        <p:spPr>
          <a:xfrm>
            <a:off x="611560" y="3501008"/>
            <a:ext cx="8138864" cy="360040"/>
          </a:xfrm>
          <a:solidFill>
            <a:schemeClr val="accent2"/>
          </a:solidFill>
        </p:spPr>
        <p:txBody>
          <a:bodyPr rtlCol="0" anchor="ctr"/>
          <a:lstStyle>
            <a:lvl1pPr marL="0" indent="0" latinLnBrk="0">
              <a:buFontTx/>
              <a:buNone/>
              <a:defRPr lang="es-ES" sz="2000" b="1">
                <a:solidFill>
                  <a:srgbClr val="FFFFFF"/>
                </a:solidFill>
              </a:defRPr>
            </a:lvl1pPr>
          </a:lstStyle>
          <a:p>
            <a:pPr lvl="0"/>
            <a:r>
              <a:rPr lang="es-ES" smtClean="0"/>
              <a:t>Haga clic para modificar el estilo de texto del patrón</a:t>
            </a:r>
          </a:p>
        </p:txBody>
      </p:sp>
      <p:sp>
        <p:nvSpPr>
          <p:cNvPr id="14" name="Text Placeholder 15"/>
          <p:cNvSpPr>
            <a:spLocks noGrp="1"/>
          </p:cNvSpPr>
          <p:nvPr>
            <p:ph type="body" sz="quarter" idx="13"/>
          </p:nvPr>
        </p:nvSpPr>
        <p:spPr>
          <a:xfrm>
            <a:off x="609600" y="1124744"/>
            <a:ext cx="8138864" cy="360040"/>
          </a:xfrm>
          <a:solidFill>
            <a:schemeClr val="accent1"/>
          </a:solidFill>
        </p:spPr>
        <p:txBody>
          <a:bodyPr rtlCol="0" anchor="ctr"/>
          <a:lstStyle>
            <a:lvl1pPr marL="0" indent="0" latinLnBrk="0">
              <a:buFontTx/>
              <a:buNone/>
              <a:defRPr lang="es-ES" sz="2000" b="1">
                <a:solidFill>
                  <a:srgbClr val="FFFFFF"/>
                </a:solidFill>
              </a:defRPr>
            </a:lvl1pPr>
          </a:lstStyle>
          <a:p>
            <a:pPr lvl="0"/>
            <a:r>
              <a:rPr lang="es-ES" smtClean="0"/>
              <a:t>Haga clic para modificar el estilo de texto del patrón</a:t>
            </a:r>
          </a:p>
        </p:txBody>
      </p:sp>
      <p:sp>
        <p:nvSpPr>
          <p:cNvPr id="7" name="Date Placeholder 7"/>
          <p:cNvSpPr>
            <a:spLocks noGrp="1"/>
          </p:cNvSpPr>
          <p:nvPr>
            <p:ph type="dt" sz="half" idx="15"/>
          </p:nvPr>
        </p:nvSpPr>
        <p:spPr>
          <a:xfrm>
            <a:off x="6096000" y="6248400"/>
            <a:ext cx="2667000" cy="365125"/>
          </a:xfrm>
          <a:prstGeom prst="rect">
            <a:avLst/>
          </a:prstGeom>
        </p:spPr>
        <p:txBody>
          <a:bodyPr rtlCol="0"/>
          <a:lstStyle>
            <a:lvl1pPr fontAlgn="auto">
              <a:spcBef>
                <a:spcPts val="0"/>
              </a:spcBef>
              <a:spcAft>
                <a:spcPts val="0"/>
              </a:spcAft>
              <a:defRPr>
                <a:latin typeface="+mn-lt"/>
              </a:defRPr>
            </a:lvl1pPr>
          </a:lstStyle>
          <a:p>
            <a:pPr>
              <a:defRPr/>
            </a:pPr>
            <a:r>
              <a:rPr lang="es-ES"/>
              <a:t>12/9/2006 8:40 a.m.</a:t>
            </a:r>
          </a:p>
        </p:txBody>
      </p:sp>
      <p:sp>
        <p:nvSpPr>
          <p:cNvPr id="8" name="Slide Number Placeholder 9"/>
          <p:cNvSpPr>
            <a:spLocks noGrp="1"/>
          </p:cNvSpPr>
          <p:nvPr>
            <p:ph type="sldNum" sz="quarter" idx="16"/>
          </p:nvPr>
        </p:nvSpPr>
        <p:spPr/>
        <p:txBody>
          <a:bodyPr rtlCol="0"/>
          <a:lstStyle>
            <a:lvl1pPr>
              <a:defRPr/>
            </a:lvl1pPr>
          </a:lstStyle>
          <a:p>
            <a:pPr>
              <a:defRPr/>
            </a:pPr>
            <a:fld id="{EE5BBF4B-56F8-42E1-9F58-3ABCBB4C4E99}" type="slidenum">
              <a:rPr/>
              <a:pPr>
                <a:defRPr/>
              </a:pPr>
              <a:t>‹Nº›</a:t>
            </a:fld>
            <a:endParaRPr/>
          </a:p>
        </p:txBody>
      </p:sp>
      <p:sp>
        <p:nvSpPr>
          <p:cNvPr id="10" name="Footer Placeholder 11"/>
          <p:cNvSpPr>
            <a:spLocks noGrp="1"/>
          </p:cNvSpPr>
          <p:nvPr>
            <p:ph type="ftr" sz="quarter" idx="17"/>
          </p:nvPr>
        </p:nvSpPr>
        <p:spPr>
          <a:xfrm>
            <a:off x="609600" y="6248400"/>
            <a:ext cx="8177213" cy="365125"/>
          </a:xfrm>
          <a:prstGeom prst="rect">
            <a:avLst/>
          </a:prstGeom>
        </p:spPr>
        <p:txBody>
          <a:bodyPr rtlCol="0"/>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Tree>
    <p:extLst>
      <p:ext uri="{BB962C8B-B14F-4D97-AF65-F5344CB8AC3E}">
        <p14:creationId xmlns:p14="http://schemas.microsoft.com/office/powerpoint/2010/main" val="3696724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Slide Number Placeholder 22"/>
          <p:cNvSpPr>
            <a:spLocks noGrp="1"/>
          </p:cNvSpPr>
          <p:nvPr>
            <p:ph type="sldNum" sz="quarter" idx="10"/>
          </p:nvPr>
        </p:nvSpPr>
        <p:spPr/>
        <p:txBody>
          <a:bodyPr/>
          <a:lstStyle>
            <a:lvl1pPr>
              <a:defRPr/>
            </a:lvl1pPr>
          </a:lstStyle>
          <a:p>
            <a:pPr>
              <a:defRPr/>
            </a:pPr>
            <a:fld id="{ECFA6082-3A85-4E14-87A1-419F2C27F0AF}" type="slidenum">
              <a:rPr/>
              <a:pPr>
                <a:defRPr/>
              </a:pPr>
              <a:t>‹Nº›</a:t>
            </a:fld>
            <a:endParaRPr dirty="0"/>
          </a:p>
        </p:txBody>
      </p:sp>
    </p:spTree>
    <p:extLst>
      <p:ext uri="{BB962C8B-B14F-4D97-AF65-F5344CB8AC3E}">
        <p14:creationId xmlns:p14="http://schemas.microsoft.com/office/powerpoint/2010/main" val="2036765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4560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Imagen con título">
    <p:bg>
      <p:bgRef idx="1003">
        <a:schemeClr val="bg2"/>
      </p:bgRef>
    </p:bg>
    <p:spTree>
      <p:nvGrpSpPr>
        <p:cNvPr id="1" name=""/>
        <p:cNvGrpSpPr/>
        <p:nvPr/>
      </p:nvGrpSpPr>
      <p:grpSpPr>
        <a:xfrm>
          <a:off x="0" y="0"/>
          <a:ext cx="0" cy="0"/>
          <a:chOff x="0" y="0"/>
          <a:chExt cx="0" cy="0"/>
        </a:xfrm>
      </p:grpSpPr>
      <p:sp>
        <p:nvSpPr>
          <p:cNvPr id="5" name="Rectangle 7"/>
          <p:cNvSpPr/>
          <p:nvPr/>
        </p:nvSpPr>
        <p:spPr bwMode="white">
          <a:xfrm>
            <a:off x="-9525" y="3071813"/>
            <a:ext cx="9144000" cy="2030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6" name="Rectangle 8"/>
          <p:cNvSpPr/>
          <p:nvPr/>
        </p:nvSpPr>
        <p:spPr>
          <a:xfrm>
            <a:off x="-9525" y="3143250"/>
            <a:ext cx="1463675" cy="187642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7" name="Rectangle 9"/>
          <p:cNvSpPr/>
          <p:nvPr/>
        </p:nvSpPr>
        <p:spPr>
          <a:xfrm>
            <a:off x="1544638" y="3143250"/>
            <a:ext cx="7599362" cy="18669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8" name="Rectangle 10"/>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4" name="Text Placeholder 3"/>
          <p:cNvSpPr>
            <a:spLocks noGrp="1"/>
          </p:cNvSpPr>
          <p:nvPr>
            <p:ph type="body" sz="half" idx="2"/>
          </p:nvPr>
        </p:nvSpPr>
        <p:spPr>
          <a:xfrm>
            <a:off x="1600200" y="5129210"/>
            <a:ext cx="7315200" cy="685800"/>
          </a:xfrm>
        </p:spPr>
        <p:txBody>
          <a:bodyPr/>
          <a:lstStyle>
            <a:lvl1pPr marL="0" indent="0" latinLnBrk="0">
              <a:buFontTx/>
              <a:buNone/>
              <a:defRPr lang="es-ES" sz="1700"/>
            </a:lvl1pPr>
            <a:lvl2pPr>
              <a:buFontTx/>
              <a:buNone/>
              <a:defRPr lang="es-ES" sz="1200"/>
            </a:lvl2pPr>
            <a:lvl3pPr>
              <a:buFontTx/>
              <a:buNone/>
              <a:defRPr lang="es-ES" sz="1000"/>
            </a:lvl3pPr>
            <a:lvl4pPr>
              <a:buFontTx/>
              <a:buNone/>
              <a:defRPr lang="es-ES" sz="900"/>
            </a:lvl4pPr>
            <a:lvl5pPr>
              <a:buFontTx/>
              <a:buNone/>
              <a:defRPr lang="es-ES" sz="900"/>
            </a:lvl5pPr>
          </a:lstStyle>
          <a:p>
            <a:pPr lvl="0"/>
            <a:r>
              <a:rPr lang="es-ES" smtClean="0"/>
              <a:t>Haga clic para modificar el estilo de texto del patrón</a:t>
            </a:r>
          </a:p>
        </p:txBody>
      </p:sp>
      <p:sp>
        <p:nvSpPr>
          <p:cNvPr id="2" name="Title 1"/>
          <p:cNvSpPr>
            <a:spLocks noGrp="1"/>
          </p:cNvSpPr>
          <p:nvPr>
            <p:ph type="title"/>
          </p:nvPr>
        </p:nvSpPr>
        <p:spPr>
          <a:xfrm>
            <a:off x="1600200" y="3214686"/>
            <a:ext cx="7315200" cy="1762124"/>
          </a:xfrm>
        </p:spPr>
        <p:txBody>
          <a:bodyPr/>
          <a:lstStyle>
            <a:lvl1pPr algn="l" latinLnBrk="0">
              <a:buNone/>
              <a:defRPr lang="es-ES" sz="2800" b="0">
                <a:solidFill>
                  <a:srgbClr val="FFFFFF"/>
                </a:solidFill>
              </a:defRPr>
            </a:lvl1pPr>
          </a:lstStyle>
          <a:p>
            <a:r>
              <a:rPr lang="es-ES" dirty="0" smtClean="0"/>
              <a:t>Haga clic para modificar el estilo de título del patrón</a:t>
            </a:r>
            <a:endParaRPr lang="es-ES" dirty="0"/>
          </a:p>
        </p:txBody>
      </p:sp>
      <p:sp>
        <p:nvSpPr>
          <p:cNvPr id="9" name="Date Placeholder 11"/>
          <p:cNvSpPr>
            <a:spLocks noGrp="1"/>
          </p:cNvSpPr>
          <p:nvPr>
            <p:ph type="dt" sz="half" idx="10"/>
          </p:nvPr>
        </p:nvSpPr>
        <p:spPr>
          <a:xfrm>
            <a:off x="6248400" y="5891213"/>
            <a:ext cx="2667000" cy="365125"/>
          </a:xfrm>
          <a:prstGeom prst="rect">
            <a:avLst/>
          </a:prstGeom>
        </p:spPr>
        <p:txBody>
          <a:bodyPr rtlCol="0"/>
          <a:lstStyle>
            <a:lvl1pPr fontAlgn="auto">
              <a:spcBef>
                <a:spcPts val="0"/>
              </a:spcBef>
              <a:spcAft>
                <a:spcPts val="0"/>
              </a:spcAft>
              <a:defRPr>
                <a:latin typeface="+mn-lt"/>
              </a:defRPr>
            </a:lvl1pPr>
          </a:lstStyle>
          <a:p>
            <a:pPr>
              <a:defRPr/>
            </a:pPr>
            <a:r>
              <a:rPr lang="es-ES"/>
              <a:t>12/9/2006 8:40 a.m.</a:t>
            </a:r>
          </a:p>
        </p:txBody>
      </p:sp>
      <p:sp>
        <p:nvSpPr>
          <p:cNvPr id="10" name="Footer Placeholder 13"/>
          <p:cNvSpPr>
            <a:spLocks noGrp="1"/>
          </p:cNvSpPr>
          <p:nvPr>
            <p:ph type="ftr" sz="quarter" idx="11"/>
          </p:nvPr>
        </p:nvSpPr>
        <p:spPr>
          <a:xfrm>
            <a:off x="1600200" y="5891213"/>
            <a:ext cx="4572000" cy="365125"/>
          </a:xfrm>
          <a:prstGeom prst="rect">
            <a:avLst/>
          </a:prstGeom>
        </p:spPr>
        <p:txBody>
          <a:bodyPr rtlCol="0"/>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Tree>
    <p:extLst>
      <p:ext uri="{BB962C8B-B14F-4D97-AF65-F5344CB8AC3E}">
        <p14:creationId xmlns:p14="http://schemas.microsoft.com/office/powerpoint/2010/main" val="9352138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ido dos">
    <p:spTree>
      <p:nvGrpSpPr>
        <p:cNvPr id="1" name=""/>
        <p:cNvGrpSpPr/>
        <p:nvPr/>
      </p:nvGrpSpPr>
      <p:grpSpPr>
        <a:xfrm>
          <a:off x="0" y="0"/>
          <a:ext cx="0" cy="0"/>
          <a:chOff x="0" y="0"/>
          <a:chExt cx="0" cy="0"/>
        </a:xfrm>
      </p:grpSpPr>
      <p:sp>
        <p:nvSpPr>
          <p:cNvPr id="15" name="14 Marcador de texto"/>
          <p:cNvSpPr>
            <a:spLocks noGrp="1"/>
          </p:cNvSpPr>
          <p:nvPr>
            <p:ph type="body" sz="quarter" idx="15"/>
          </p:nvPr>
        </p:nvSpPr>
        <p:spPr>
          <a:xfrm>
            <a:off x="179512" y="180000"/>
            <a:ext cx="8784976" cy="1304784"/>
          </a:xfrm>
          <a:ln/>
        </p:spPr>
        <p:style>
          <a:lnRef idx="1">
            <a:schemeClr val="accent1"/>
          </a:lnRef>
          <a:fillRef idx="2">
            <a:schemeClr val="accent1"/>
          </a:fillRef>
          <a:effectRef idx="1">
            <a:schemeClr val="accent1"/>
          </a:effectRef>
          <a:fontRef idx="none"/>
        </p:style>
        <p:txBody>
          <a:bodyPr>
            <a:noAutofit/>
          </a:bodyPr>
          <a:lstStyle>
            <a:lvl1pPr marL="0" indent="0">
              <a:spcBef>
                <a:spcPts val="0"/>
              </a:spcBef>
              <a:buNone/>
              <a:defRPr sz="1400" b="1">
                <a:latin typeface="Consolas" pitchFamily="49" charset="0"/>
                <a:cs typeface="Consolas" pitchFamily="49" charset="0"/>
              </a:defRPr>
            </a:lvl1pPr>
          </a:lstStyle>
          <a:p>
            <a:pPr lvl="0"/>
            <a:r>
              <a:rPr lang="es-ES" dirty="0" smtClean="0"/>
              <a:t>Haga clic para modificar el estilo de texto del patrón</a:t>
            </a:r>
          </a:p>
        </p:txBody>
      </p:sp>
      <p:sp>
        <p:nvSpPr>
          <p:cNvPr id="17" name="14 Marcador de texto"/>
          <p:cNvSpPr>
            <a:spLocks noGrp="1"/>
          </p:cNvSpPr>
          <p:nvPr>
            <p:ph type="body" sz="quarter" idx="16"/>
          </p:nvPr>
        </p:nvSpPr>
        <p:spPr>
          <a:xfrm>
            <a:off x="179377" y="1628800"/>
            <a:ext cx="8785248" cy="5040560"/>
          </a:xfrm>
          <a:ln/>
        </p:spPr>
        <p:style>
          <a:lnRef idx="1">
            <a:schemeClr val="accent2"/>
          </a:lnRef>
          <a:fillRef idx="2">
            <a:schemeClr val="accent2"/>
          </a:fillRef>
          <a:effectRef idx="1">
            <a:schemeClr val="accent2"/>
          </a:effectRef>
          <a:fontRef idx="none"/>
        </p:style>
        <p:txBody>
          <a:bodyPr>
            <a:noAutofit/>
          </a:bodyPr>
          <a:lstStyle>
            <a:lvl1pPr marL="0" indent="0">
              <a:spcBef>
                <a:spcPts val="0"/>
              </a:spcBef>
              <a:buNone/>
              <a:defRPr sz="1400" b="1">
                <a:latin typeface="Consolas" pitchFamily="49" charset="0"/>
                <a:cs typeface="Consolas" pitchFamily="49" charset="0"/>
              </a:defRPr>
            </a:lvl1pPr>
          </a:lstStyle>
          <a:p>
            <a:pPr lvl="0"/>
            <a:r>
              <a:rPr lang="es-ES" dirty="0" smtClean="0"/>
              <a:t>Haga clic para modificar el estilo de texto del patrón</a:t>
            </a:r>
          </a:p>
        </p:txBody>
      </p:sp>
      <p:sp>
        <p:nvSpPr>
          <p:cNvPr id="14" name="Text Placeholder 15"/>
          <p:cNvSpPr>
            <a:spLocks noGrp="1"/>
          </p:cNvSpPr>
          <p:nvPr>
            <p:ph type="body" sz="quarter" idx="13"/>
          </p:nvPr>
        </p:nvSpPr>
        <p:spPr>
          <a:xfrm rot="16200000">
            <a:off x="8130182" y="650478"/>
            <a:ext cx="1308571" cy="360040"/>
          </a:xfrm>
          <a:solidFill>
            <a:schemeClr val="accent1"/>
          </a:solidFill>
        </p:spPr>
        <p:txBody>
          <a:bodyPr rtlCol="0" anchor="ctr"/>
          <a:lstStyle>
            <a:lvl1pPr marL="0" indent="0" algn="ctr" latinLnBrk="0">
              <a:buFontTx/>
              <a:buNone/>
              <a:defRPr lang="es-ES" sz="1800" b="1">
                <a:solidFill>
                  <a:srgbClr val="FFFFFF"/>
                </a:solidFill>
              </a:defRPr>
            </a:lvl1pPr>
          </a:lstStyle>
          <a:p>
            <a:pPr lvl="0"/>
            <a:r>
              <a:rPr lang="es-ES" dirty="0" smtClean="0"/>
              <a:t>Haga clic para modificar el estilo de texto del patrón</a:t>
            </a:r>
          </a:p>
        </p:txBody>
      </p:sp>
      <p:sp>
        <p:nvSpPr>
          <p:cNvPr id="13" name="Text Placeholder 15"/>
          <p:cNvSpPr>
            <a:spLocks noGrp="1"/>
          </p:cNvSpPr>
          <p:nvPr>
            <p:ph type="body" sz="quarter" idx="14"/>
          </p:nvPr>
        </p:nvSpPr>
        <p:spPr>
          <a:xfrm rot="16200000">
            <a:off x="6264188" y="3969060"/>
            <a:ext cx="5040560" cy="360040"/>
          </a:xfrm>
          <a:solidFill>
            <a:schemeClr val="accent2"/>
          </a:solidFill>
        </p:spPr>
        <p:txBody>
          <a:bodyPr rtlCol="0" anchor="ctr">
            <a:noAutofit/>
          </a:bodyPr>
          <a:lstStyle>
            <a:lvl1pPr marL="0" indent="0" algn="ctr" latinLnBrk="0">
              <a:buFontTx/>
              <a:buNone/>
              <a:defRPr lang="es-ES" sz="1800" b="1">
                <a:solidFill>
                  <a:srgbClr val="FFFFFF"/>
                </a:solidFill>
              </a:defRPr>
            </a:lvl1pPr>
          </a:lstStyle>
          <a:p>
            <a:pPr lvl="0"/>
            <a:r>
              <a:rPr lang="es-ES" dirty="0" smtClean="0"/>
              <a:t>Haga clic para modificar el estilo de texto del patrón</a:t>
            </a:r>
          </a:p>
        </p:txBody>
      </p:sp>
      <p:sp>
        <p:nvSpPr>
          <p:cNvPr id="6" name="5 Marcador de SmartArt"/>
          <p:cNvSpPr>
            <a:spLocks noGrp="1"/>
          </p:cNvSpPr>
          <p:nvPr>
            <p:ph type="dgm" sz="quarter" idx="17"/>
          </p:nvPr>
        </p:nvSpPr>
        <p:spPr>
          <a:xfrm>
            <a:off x="6588424" y="188640"/>
            <a:ext cx="1800000" cy="1440000"/>
          </a:xfrm>
        </p:spPr>
        <p:txBody>
          <a:bodyPr/>
          <a:lstStyle/>
          <a:p>
            <a:endParaRPr lang="es-ES" dirty="0"/>
          </a:p>
        </p:txBody>
      </p:sp>
    </p:spTree>
    <p:extLst>
      <p:ext uri="{BB962C8B-B14F-4D97-AF65-F5344CB8AC3E}">
        <p14:creationId xmlns:p14="http://schemas.microsoft.com/office/powerpoint/2010/main" val="51201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15">
                                            <p:bg/>
                                          </p:spTgt>
                                        </p:tgtEl>
                                        <p:attrNameLst>
                                          <p:attrName>style.opacity</p:attrName>
                                        </p:attrNameLst>
                                      </p:cBhvr>
                                      <p:to>
                                        <p:strVal val="0.25"/>
                                      </p:to>
                                    </p:set>
                                    <p:animEffect filter="image" prLst="opacity: 0.25">
                                      <p:cBhvr rctx="IE">
                                        <p:cTn id="7" dur="indefinite"/>
                                        <p:tgtEl>
                                          <p:spTgt spid="15">
                                            <p:bg/>
                                          </p:spTgt>
                                        </p:tgtEl>
                                      </p:cBhvr>
                                    </p:animEffect>
                                  </p:childTnLst>
                                </p:cTn>
                              </p:par>
                              <p:par>
                                <p:cTn id="8" presetID="9" presetClass="emph" presetSubtype="0" grpId="0" nodeType="withEffect">
                                  <p:stCondLst>
                                    <p:cond delay="0"/>
                                  </p:stCondLst>
                                  <p:childTnLst>
                                    <p:set>
                                      <p:cBhvr rctx="PPT">
                                        <p:cTn id="9" dur="indefinite"/>
                                        <p:tgtEl>
                                          <p:spTgt spid="15">
                                            <p:txEl>
                                              <p:pRg st="0" end="0"/>
                                            </p:txEl>
                                          </p:spTgt>
                                        </p:tgtEl>
                                        <p:attrNameLst>
                                          <p:attrName>style.opacity</p:attrName>
                                        </p:attrNameLst>
                                      </p:cBhvr>
                                      <p:to>
                                        <p:strVal val="0.25"/>
                                      </p:to>
                                    </p:set>
                                    <p:animEffect filter="image" prLst="opacity: 0.25">
                                      <p:cBhvr rctx="IE">
                                        <p:cTn id="10" dur="indefinite"/>
                                        <p:tgtEl>
                                          <p:spTgt spid="15">
                                            <p:txEl>
                                              <p:pRg st="0" end="0"/>
                                            </p:txEl>
                                          </p:spTgt>
                                        </p:tgtEl>
                                      </p:cBhvr>
                                    </p:animEffect>
                                  </p:childTnLst>
                                </p:cTn>
                              </p:par>
                              <p:par>
                                <p:cTn id="11" presetID="9" presetClass="emph" presetSubtype="0" grpId="0" nodeType="withEffect">
                                  <p:stCondLst>
                                    <p:cond delay="0"/>
                                  </p:stCondLst>
                                  <p:childTnLst>
                                    <p:set>
                                      <p:cBhvr rctx="PPT">
                                        <p:cTn id="12" dur="indefinite"/>
                                        <p:tgtEl>
                                          <p:spTgt spid="17">
                                            <p:bg/>
                                          </p:spTgt>
                                        </p:tgtEl>
                                        <p:attrNameLst>
                                          <p:attrName>style.opacity</p:attrName>
                                        </p:attrNameLst>
                                      </p:cBhvr>
                                      <p:to>
                                        <p:strVal val="0.25"/>
                                      </p:to>
                                    </p:set>
                                    <p:animEffect filter="image" prLst="opacity: 0.25">
                                      <p:cBhvr rctx="IE">
                                        <p:cTn id="13" dur="indefinite"/>
                                        <p:tgtEl>
                                          <p:spTgt spid="17">
                                            <p:bg/>
                                          </p:spTgt>
                                        </p:tgtEl>
                                      </p:cBhvr>
                                    </p:animEffect>
                                  </p:childTnLst>
                                </p:cTn>
                              </p:par>
                              <p:par>
                                <p:cTn id="14" presetID="9" presetClass="emph" presetSubtype="0" grpId="0" nodeType="withEffect">
                                  <p:stCondLst>
                                    <p:cond delay="0"/>
                                  </p:stCondLst>
                                  <p:childTnLst>
                                    <p:set>
                                      <p:cBhvr rctx="PPT">
                                        <p:cTn id="15" dur="indefinite"/>
                                        <p:tgtEl>
                                          <p:spTgt spid="17">
                                            <p:txEl>
                                              <p:pRg st="0" end="0"/>
                                            </p:txEl>
                                          </p:spTgt>
                                        </p:tgtEl>
                                        <p:attrNameLst>
                                          <p:attrName>style.opacity</p:attrName>
                                        </p:attrNameLst>
                                      </p:cBhvr>
                                      <p:to>
                                        <p:strVal val="0.25"/>
                                      </p:to>
                                    </p:set>
                                    <p:animEffect filter="image" prLst="opacity: 0.25">
                                      <p:cBhvr rctx="IE">
                                        <p:cTn id="16" dur="indefinite"/>
                                        <p:tgtEl>
                                          <p:spTgt spid="17">
                                            <p:txEl>
                                              <p:pRg st="0" end="0"/>
                                            </p:txEl>
                                          </p:spTgt>
                                        </p:tgtEl>
                                      </p:cBhvr>
                                    </p:animEffect>
                                  </p:childTnLst>
                                </p:cTn>
                              </p:par>
                              <p:par>
                                <p:cTn id="17" presetID="9" presetClass="emph" presetSubtype="0" grpId="0" nodeType="withEffect" nodePh="1">
                                  <p:stCondLst>
                                    <p:cond delay="0"/>
                                  </p:stCondLst>
                                  <p:endCondLst>
                                    <p:cond evt="begin" delay="0">
                                      <p:tn val="17"/>
                                    </p:cond>
                                  </p:endCondLst>
                                  <p:childTnLst>
                                    <p:set>
                                      <p:cBhvr rctx="PPT">
                                        <p:cTn id="18" dur="indefinite"/>
                                        <p:tgtEl>
                                          <p:spTgt spid="6"/>
                                        </p:tgtEl>
                                        <p:attrNameLst>
                                          <p:attrName>style.opacity</p:attrName>
                                        </p:attrNameLst>
                                      </p:cBhvr>
                                      <p:to>
                                        <p:strVal val="0.25"/>
                                      </p:to>
                                    </p:set>
                                    <p:animEffect filter="image" prLst="opacity: 0.25">
                                      <p:cBhvr rctx="IE">
                                        <p:cTn id="19" dur="indefinite"/>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1" nodeType="clickEffect">
                                  <p:stCondLst>
                                    <p:cond delay="0"/>
                                  </p:stCondLst>
                                  <p:childTnLst>
                                    <p:set>
                                      <p:cBhvr rctx="PPT">
                                        <p:cTn id="23" dur="indefinite"/>
                                        <p:tgtEl>
                                          <p:spTgt spid="15">
                                            <p:bg/>
                                          </p:spTgt>
                                        </p:tgtEl>
                                        <p:attrNameLst>
                                          <p:attrName>style.opacity</p:attrName>
                                        </p:attrNameLst>
                                      </p:cBhvr>
                                      <p:to>
                                        <p:strVal val="1"/>
                                      </p:to>
                                    </p:set>
                                    <p:animEffect filter="image" prLst="opacity: 1">
                                      <p:cBhvr rctx="IE">
                                        <p:cTn id="24" dur="indefinite"/>
                                        <p:tgtEl>
                                          <p:spTgt spid="15">
                                            <p:bg/>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rctx="PPT">
                                        <p:cTn id="28" dur="indefinite"/>
                                        <p:tgtEl>
                                          <p:spTgt spid="15">
                                            <p:txEl>
                                              <p:pRg st="0" end="0"/>
                                            </p:txEl>
                                          </p:spTgt>
                                        </p:tgtEl>
                                        <p:attrNameLst>
                                          <p:attrName>style.opacity</p:attrName>
                                        </p:attrNameLst>
                                      </p:cBhvr>
                                      <p:to>
                                        <p:strVal val="1"/>
                                      </p:to>
                                    </p:set>
                                    <p:animEffect filter="image" prLst="opacity: 1">
                                      <p:cBhvr rctx="IE">
                                        <p:cTn id="29" dur="indefinite"/>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grpId="1" nodeType="clickEffect" nodePh="1">
                                  <p:stCondLst>
                                    <p:cond delay="0"/>
                                  </p:stCondLst>
                                  <p:endCondLst>
                                    <p:cond evt="begin" delay="0">
                                      <p:tn val="32"/>
                                    </p:cond>
                                  </p:endCondLst>
                                  <p:childTnLst>
                                    <p:set>
                                      <p:cBhvr rctx="PPT">
                                        <p:cTn id="33" dur="indefinite"/>
                                        <p:tgtEl>
                                          <p:spTgt spid="6"/>
                                        </p:tgtEl>
                                        <p:attrNameLst>
                                          <p:attrName>style.opacity</p:attrName>
                                        </p:attrNameLst>
                                      </p:cBhvr>
                                      <p:to>
                                        <p:strVal val="1"/>
                                      </p:to>
                                    </p:set>
                                    <p:animEffect filter="image" prLst="opacity: 1">
                                      <p:cBhvr rctx="IE">
                                        <p:cTn id="34" dur="indefinite"/>
                                        <p:tgtEl>
                                          <p:spTgt spid="6"/>
                                        </p:tgtEl>
                                      </p:cBhvr>
                                    </p:animEffect>
                                  </p:childTnLst>
                                </p:cTn>
                              </p:par>
                              <p:par>
                                <p:cTn id="35" presetID="9" presetClass="emph" presetSubtype="0" grpId="1" nodeType="withEffect">
                                  <p:stCondLst>
                                    <p:cond delay="0"/>
                                  </p:stCondLst>
                                  <p:childTnLst>
                                    <p:set>
                                      <p:cBhvr rctx="PPT">
                                        <p:cTn id="36" dur="indefinite"/>
                                        <p:tgtEl>
                                          <p:spTgt spid="17">
                                            <p:bg/>
                                          </p:spTgt>
                                        </p:tgtEl>
                                        <p:attrNameLst>
                                          <p:attrName>style.opacity</p:attrName>
                                        </p:attrNameLst>
                                      </p:cBhvr>
                                      <p:to>
                                        <p:strVal val="1"/>
                                      </p:to>
                                    </p:set>
                                    <p:animEffect filter="image" prLst="opacity: 1">
                                      <p:cBhvr rctx="IE">
                                        <p:cTn id="37" dur="indefinite"/>
                                        <p:tgtEl>
                                          <p:spTgt spid="17">
                                            <p:bg/>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1" nodeType="clickEffect">
                                  <p:stCondLst>
                                    <p:cond delay="0"/>
                                  </p:stCondLst>
                                  <p:childTnLst>
                                    <p:set>
                                      <p:cBhvr rctx="PPT">
                                        <p:cTn id="41" dur="indefinite"/>
                                        <p:tgtEl>
                                          <p:spTgt spid="17">
                                            <p:txEl>
                                              <p:pRg st="0" end="0"/>
                                            </p:txEl>
                                          </p:spTgt>
                                        </p:tgtEl>
                                        <p:attrNameLst>
                                          <p:attrName>style.opacity</p:attrName>
                                        </p:attrNameLst>
                                      </p:cBhvr>
                                      <p:to>
                                        <p:strVal val="1"/>
                                      </p:to>
                                    </p:set>
                                    <p:animEffect filter="image" prLst="opacity: 1">
                                      <p:cBhvr rctx="IE">
                                        <p:cTn id="42" dur="indefinite"/>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nimBg="1">
        <p:tmplLst>
          <p:tmpl>
            <p:tnLst>
              <p:par>
                <p:cTn presetID="9" presetClass="emph" presetSubtype="0" nodeType="withEffect">
                  <p:stCondLst>
                    <p:cond delay="0"/>
                  </p:stCondLst>
                  <p:childTnLst>
                    <p:set>
                      <p:cBhvr rctx="PPT">
                        <p:cTn dur="indefinite"/>
                        <p:tgtEl>
                          <p:spTgt spid="15"/>
                        </p:tgtEl>
                        <p:attrNameLst>
                          <p:attrName>style.opacity</p:attrName>
                        </p:attrNameLst>
                      </p:cBhvr>
                      <p:to>
                        <p:strVal val="0.25"/>
                      </p:to>
                    </p:set>
                    <p:animEffect filter="image" prLst="opacity: 0.25">
                      <p:cBhvr rctx="IE">
                        <p:cTn dur="indefinite"/>
                        <p:tgtEl>
                          <p:spTgt spid="15"/>
                        </p:tgtEl>
                      </p:cBhvr>
                    </p:animEffect>
                  </p:childTnLst>
                </p:cTn>
              </p:par>
            </p:tnLst>
          </p:tmpl>
          <p:tmpl lvl="1">
            <p:tnLst>
              <p:par>
                <p:cTn presetID="9" presetClass="emph" presetSubtype="0" nodeType="withEffect">
                  <p:stCondLst>
                    <p:cond delay="0"/>
                  </p:stCondLst>
                  <p:childTnLst>
                    <p:set>
                      <p:cBhvr rctx="PPT">
                        <p:cTn dur="indefinite"/>
                        <p:tgtEl>
                          <p:spTgt spid="15"/>
                        </p:tgtEl>
                        <p:attrNameLst>
                          <p:attrName>style.opacity</p:attrName>
                        </p:attrNameLst>
                      </p:cBhvr>
                      <p:to>
                        <p:strVal val="0.25"/>
                      </p:to>
                    </p:set>
                    <p:animEffect filter="image" prLst="opacity: 0.25">
                      <p:cBhvr rctx="IE">
                        <p:cTn dur="indefinite"/>
                        <p:tgtEl>
                          <p:spTgt spid="15"/>
                        </p:tgtEl>
                      </p:cBhvr>
                    </p:animEffect>
                  </p:childTnLst>
                </p:cTn>
              </p:par>
            </p:tnLst>
          </p:tmpl>
        </p:tmplLst>
      </p:bldP>
      <p:bldP spid="15" grpId="1" build="p" animBg="1">
        <p:tmplLst>
          <p:tmpl>
            <p:tnLst>
              <p:par>
                <p:cTn presetID="9" presetClass="emph" presetSubtype="0" nodeType="clickEffect">
                  <p:stCondLst>
                    <p:cond delay="0"/>
                  </p:stCondLst>
                  <p:childTnLst>
                    <p:set>
                      <p:cBhvr rctx="PPT">
                        <p:cTn dur="indefinite"/>
                        <p:tgtEl>
                          <p:spTgt spid="15"/>
                        </p:tgtEl>
                        <p:attrNameLst>
                          <p:attrName>style.opacity</p:attrName>
                        </p:attrNameLst>
                      </p:cBhvr>
                      <p:to>
                        <p:strVal val="1"/>
                      </p:to>
                    </p:set>
                    <p:animEffect filter="image" prLst="opacity: 1">
                      <p:cBhvr rctx="IE">
                        <p:cTn dur="indefinite"/>
                        <p:tgtEl>
                          <p:spTgt spid="15"/>
                        </p:tgtEl>
                      </p:cBhvr>
                    </p:animEffect>
                  </p:childTnLst>
                </p:cTn>
              </p:par>
            </p:tnLst>
          </p:tmpl>
          <p:tmpl lvl="1">
            <p:tnLst>
              <p:par>
                <p:cTn presetID="9" presetClass="emph" presetSubtype="0" nodeType="clickEffect">
                  <p:stCondLst>
                    <p:cond delay="0"/>
                  </p:stCondLst>
                  <p:childTnLst>
                    <p:set>
                      <p:cBhvr rctx="PPT">
                        <p:cTn dur="indefinite"/>
                        <p:tgtEl>
                          <p:spTgt spid="15"/>
                        </p:tgtEl>
                        <p:attrNameLst>
                          <p:attrName>style.opacity</p:attrName>
                        </p:attrNameLst>
                      </p:cBhvr>
                      <p:to>
                        <p:strVal val="1"/>
                      </p:to>
                    </p:set>
                    <p:animEffect filter="image" prLst="opacity: 1">
                      <p:cBhvr rctx="IE">
                        <p:cTn dur="indefinite"/>
                        <p:tgtEl>
                          <p:spTgt spid="15"/>
                        </p:tgtEl>
                      </p:cBhvr>
                    </p:animEffect>
                  </p:childTnLst>
                </p:cTn>
              </p:par>
            </p:tnLst>
          </p:tmpl>
        </p:tmplLst>
      </p:bldP>
      <p:bldP spid="17" grpId="0" build="p" animBg="1">
        <p:tmplLst>
          <p:tmpl>
            <p:tnLst>
              <p:par>
                <p:cTn presetID="9" presetClass="emph" presetSubtype="0" nodeType="withEffect">
                  <p:stCondLst>
                    <p:cond delay="0"/>
                  </p:stCondLst>
                  <p:childTnLst>
                    <p:set>
                      <p:cBhvr rctx="PPT">
                        <p:cTn dur="indefinite"/>
                        <p:tgtEl>
                          <p:spTgt spid="17"/>
                        </p:tgtEl>
                        <p:attrNameLst>
                          <p:attrName>style.opacity</p:attrName>
                        </p:attrNameLst>
                      </p:cBhvr>
                      <p:to>
                        <p:strVal val="0.25"/>
                      </p:to>
                    </p:set>
                    <p:animEffect filter="image" prLst="opacity: 0.25">
                      <p:cBhvr rctx="IE">
                        <p:cTn dur="indefinite"/>
                        <p:tgtEl>
                          <p:spTgt spid="17"/>
                        </p:tgtEl>
                      </p:cBhvr>
                    </p:animEffect>
                  </p:childTnLst>
                </p:cTn>
              </p:par>
            </p:tnLst>
          </p:tmpl>
          <p:tmpl lvl="1">
            <p:tnLst>
              <p:par>
                <p:cTn presetID="9" presetClass="emph" presetSubtype="0" nodeType="withEffect">
                  <p:stCondLst>
                    <p:cond delay="0"/>
                  </p:stCondLst>
                  <p:childTnLst>
                    <p:set>
                      <p:cBhvr rctx="PPT">
                        <p:cTn dur="indefinite"/>
                        <p:tgtEl>
                          <p:spTgt spid="17"/>
                        </p:tgtEl>
                        <p:attrNameLst>
                          <p:attrName>style.opacity</p:attrName>
                        </p:attrNameLst>
                      </p:cBhvr>
                      <p:to>
                        <p:strVal val="0.25"/>
                      </p:to>
                    </p:set>
                    <p:animEffect filter="image" prLst="opacity: 0.25">
                      <p:cBhvr rctx="IE">
                        <p:cTn dur="indefinite"/>
                        <p:tgtEl>
                          <p:spTgt spid="17"/>
                        </p:tgtEl>
                      </p:cBhvr>
                    </p:animEffect>
                  </p:childTnLst>
                </p:cTn>
              </p:par>
            </p:tnLst>
          </p:tmpl>
        </p:tmplLst>
      </p:bldP>
      <p:bldP spid="17" grpId="1" uiExpand="1" build="p" animBg="1">
        <p:tmplLst>
          <p:tmpl>
            <p:tnLst>
              <p:par>
                <p:cTn presetID="9" presetClass="emph" presetSubtype="0" nodeType="withEffect">
                  <p:stCondLst>
                    <p:cond delay="0"/>
                  </p:stCondLst>
                  <p:childTnLst>
                    <p:set>
                      <p:cBhvr rctx="PPT">
                        <p:cTn dur="indefinite"/>
                        <p:tgtEl>
                          <p:spTgt spid="17"/>
                        </p:tgtEl>
                        <p:attrNameLst>
                          <p:attrName>style.opacity</p:attrName>
                        </p:attrNameLst>
                      </p:cBhvr>
                      <p:to>
                        <p:strVal val="1"/>
                      </p:to>
                    </p:set>
                    <p:animEffect filter="image" prLst="opacity: 1">
                      <p:cBhvr rctx="IE">
                        <p:cTn dur="indefinite"/>
                        <p:tgtEl>
                          <p:spTgt spid="17"/>
                        </p:tgtEl>
                      </p:cBhvr>
                    </p:animEffect>
                  </p:childTnLst>
                </p:cTn>
              </p:par>
            </p:tnLst>
          </p:tmpl>
          <p:tmpl lvl="1">
            <p:tnLst>
              <p:par>
                <p:cTn presetID="9" presetClass="emph" presetSubtype="0" nodeType="clickEffect">
                  <p:stCondLst>
                    <p:cond delay="0"/>
                  </p:stCondLst>
                  <p:childTnLst>
                    <p:set>
                      <p:cBhvr rctx="PPT">
                        <p:cTn dur="indefinite"/>
                        <p:tgtEl>
                          <p:spTgt spid="17"/>
                        </p:tgtEl>
                        <p:attrNameLst>
                          <p:attrName>style.opacity</p:attrName>
                        </p:attrNameLst>
                      </p:cBhvr>
                      <p:to>
                        <p:strVal val="1"/>
                      </p:to>
                    </p:set>
                    <p:animEffect filter="image" prLst="opacity: 1">
                      <p:cBhvr rctx="IE">
                        <p:cTn dur="indefinite"/>
                        <p:tgtEl>
                          <p:spTgt spid="17"/>
                        </p:tgtEl>
                      </p:cBhvr>
                    </p:animEffect>
                  </p:childTnLst>
                </p:cTn>
              </p:par>
            </p:tnLst>
          </p:tmpl>
        </p:tmplLst>
      </p:bldP>
      <p:bldP spid="6" grpId="0"/>
      <p:bldP spid="6"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4" name="Rectangle 6"/>
          <p:cNvSpPr/>
          <p:nvPr/>
        </p:nvSpPr>
        <p:spPr bwMode="white">
          <a:xfrm>
            <a:off x="0" y="1922463"/>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5" name="Rectangle 7"/>
          <p:cNvSpPr/>
          <p:nvPr/>
        </p:nvSpPr>
        <p:spPr>
          <a:xfrm>
            <a:off x="0" y="1327150"/>
            <a:ext cx="1295400" cy="18573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6" name="Rectangle 8"/>
          <p:cNvSpPr/>
          <p:nvPr/>
        </p:nvSpPr>
        <p:spPr>
          <a:xfrm>
            <a:off x="1371600" y="1327150"/>
            <a:ext cx="7772400" cy="1857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3" name="Text Placeholder 2"/>
          <p:cNvSpPr>
            <a:spLocks noGrp="1"/>
          </p:cNvSpPr>
          <p:nvPr>
            <p:ph type="body" idx="1"/>
          </p:nvPr>
        </p:nvSpPr>
        <p:spPr>
          <a:xfrm>
            <a:off x="1371600" y="3327411"/>
            <a:ext cx="7123113" cy="1673225"/>
          </a:xfrm>
        </p:spPr>
        <p:txBody>
          <a:bodyPr anchor="t"/>
          <a:lstStyle>
            <a:lvl1pPr latinLnBrk="0">
              <a:buNone/>
              <a:defRPr lang="es-ES" sz="2800">
                <a:solidFill>
                  <a:schemeClr val="tx2"/>
                </a:solidFill>
              </a:defRPr>
            </a:lvl1pPr>
            <a:lvl2pPr>
              <a:buNone/>
              <a:defRPr lang="es-ES" sz="1800">
                <a:solidFill>
                  <a:schemeClr val="tx1">
                    <a:tint val="75000"/>
                  </a:schemeClr>
                </a:solidFill>
              </a:defRPr>
            </a:lvl2pPr>
            <a:lvl3pPr>
              <a:buNone/>
              <a:defRPr lang="es-ES" sz="1600">
                <a:solidFill>
                  <a:schemeClr val="tx1">
                    <a:tint val="75000"/>
                  </a:schemeClr>
                </a:solidFill>
              </a:defRPr>
            </a:lvl3pPr>
            <a:lvl4pPr>
              <a:buNone/>
              <a:defRPr lang="es-ES" sz="1400">
                <a:solidFill>
                  <a:schemeClr val="tx1">
                    <a:tint val="75000"/>
                  </a:schemeClr>
                </a:solidFill>
              </a:defRPr>
            </a:lvl4pPr>
            <a:lvl5pPr>
              <a:buNone/>
              <a:defRPr lang="es-ES" sz="1400">
                <a:solidFill>
                  <a:schemeClr val="tx1">
                    <a:tint val="75000"/>
                  </a:schemeClr>
                </a:solidFill>
              </a:defRPr>
            </a:lvl5pPr>
          </a:lstStyle>
          <a:p>
            <a:pPr lvl="0"/>
            <a:r>
              <a:rPr lang="es-ES" smtClean="0"/>
              <a:t>Haga clic para modificar el estilo de texto del patrón</a:t>
            </a:r>
          </a:p>
        </p:txBody>
      </p:sp>
      <p:sp>
        <p:nvSpPr>
          <p:cNvPr id="2" name="Title 1"/>
          <p:cNvSpPr>
            <a:spLocks noGrp="1"/>
          </p:cNvSpPr>
          <p:nvPr>
            <p:ph type="title"/>
          </p:nvPr>
        </p:nvSpPr>
        <p:spPr>
          <a:xfrm>
            <a:off x="1371600" y="1998677"/>
            <a:ext cx="7620000" cy="990600"/>
          </a:xfrm>
        </p:spPr>
        <p:txBody>
          <a:bodyPr/>
          <a:lstStyle>
            <a:lvl1pPr algn="l" latinLnBrk="0">
              <a:buNone/>
              <a:defRPr lang="es-ES" sz="4400" b="0" cap="none">
                <a:solidFill>
                  <a:srgbClr val="FFFFFF"/>
                </a:solidFill>
              </a:defRPr>
            </a:lvl1pPr>
          </a:lstStyle>
          <a:p>
            <a:r>
              <a:rPr lang="es-ES" smtClean="0"/>
              <a:t>Haga clic para modificar el estilo de título del patrón</a:t>
            </a:r>
            <a:endParaRPr lang="es-ES"/>
          </a:p>
        </p:txBody>
      </p:sp>
      <p:sp>
        <p:nvSpPr>
          <p:cNvPr id="7" name="Date Placeholder 11"/>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defRPr>
            </a:lvl1pPr>
          </a:lstStyle>
          <a:p>
            <a:pPr>
              <a:defRPr/>
            </a:pPr>
            <a:r>
              <a:rPr lang="es-ES"/>
              <a:t>12/9/2006 8:40 a.m.</a:t>
            </a:r>
          </a:p>
        </p:txBody>
      </p:sp>
      <p:sp>
        <p:nvSpPr>
          <p:cNvPr id="8" name="Slide Number Placeholder 12"/>
          <p:cNvSpPr>
            <a:spLocks noGrp="1"/>
          </p:cNvSpPr>
          <p:nvPr>
            <p:ph type="sldNum" sz="quarter" idx="11"/>
          </p:nvPr>
        </p:nvSpPr>
        <p:spPr>
          <a:xfrm>
            <a:off x="0" y="2151063"/>
            <a:ext cx="1295400" cy="701675"/>
          </a:xfrm>
        </p:spPr>
        <p:txBody>
          <a:bodyPr>
            <a:noAutofit/>
          </a:bodyPr>
          <a:lstStyle>
            <a:lvl1pPr latinLnBrk="0">
              <a:defRPr lang="es-ES" sz="2400">
                <a:solidFill>
                  <a:srgbClr val="FFFFFF"/>
                </a:solidFill>
              </a:defRPr>
            </a:lvl1pPr>
          </a:lstStyle>
          <a:p>
            <a:pPr>
              <a:defRPr/>
            </a:pPr>
            <a:fld id="{DECD5E40-90BF-46F4-B389-D520B7A579AD}" type="slidenum">
              <a:rPr/>
              <a:pPr>
                <a:defRPr/>
              </a:pPr>
              <a:t>‹Nº›</a:t>
            </a:fld>
            <a:endParaRPr/>
          </a:p>
        </p:txBody>
      </p:sp>
      <p:sp>
        <p:nvSpPr>
          <p:cNvPr id="9" name="Footer Placeholder 13"/>
          <p:cNvSpPr>
            <a:spLocks noGrp="1"/>
          </p:cNvSpPr>
          <p:nvPr>
            <p:ph type="ftr" sz="quarter" idx="12"/>
          </p:nvPr>
        </p:nvSpPr>
        <p:spPr>
          <a:xfrm>
            <a:off x="609600" y="6248400"/>
            <a:ext cx="8177213" cy="365125"/>
          </a:xfrm>
          <a:prstGeom prst="rect">
            <a:avLst/>
          </a:prstGeom>
        </p:spPr>
        <p:txBody>
          <a:bodyPr/>
          <a:lstStyle>
            <a:lvl1pPr fontAlgn="auto">
              <a:spcBef>
                <a:spcPts val="0"/>
              </a:spcBef>
              <a:spcAft>
                <a:spcPts val="0"/>
              </a:spcAft>
              <a:defRPr>
                <a:latin typeface="+mn-lt"/>
              </a:defRPr>
            </a:lvl1pPr>
          </a:lstStyle>
          <a:p>
            <a:pPr>
              <a:defRPr/>
            </a:pPr>
            <a:r>
              <a:rPr lang="es-ES"/>
              <a:t>Área de Arquitectura y Tecnología de Computadores </a:t>
            </a:r>
          </a:p>
          <a:p>
            <a:pPr>
              <a:defRPr/>
            </a:pPr>
            <a:r>
              <a:rPr lang="es-ES"/>
              <a:t>Departamento de Informática de la Universidad de Oviedo</a:t>
            </a:r>
          </a:p>
        </p:txBody>
      </p:sp>
    </p:spTree>
    <p:extLst>
      <p:ext uri="{BB962C8B-B14F-4D97-AF65-F5344CB8AC3E}">
        <p14:creationId xmlns:p14="http://schemas.microsoft.com/office/powerpoint/2010/main" val="315836490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Contenido d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s-ES"/>
          </a:p>
        </p:txBody>
      </p:sp>
      <p:sp>
        <p:nvSpPr>
          <p:cNvPr id="9" name="Content Placeholder 8"/>
          <p:cNvSpPr>
            <a:spLocks noGrp="1"/>
          </p:cNvSpPr>
          <p:nvPr>
            <p:ph sz="quarter" idx="1"/>
          </p:nvPr>
        </p:nvSpPr>
        <p:spPr>
          <a:xfrm>
            <a:off x="609600" y="1589567"/>
            <a:ext cx="3886200" cy="4572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11" name="Content Placeholder 10"/>
          <p:cNvSpPr>
            <a:spLocks noGrp="1"/>
          </p:cNvSpPr>
          <p:nvPr>
            <p:ph sz="quarter" idx="2"/>
          </p:nvPr>
        </p:nvSpPr>
        <p:spPr>
          <a:xfrm>
            <a:off x="4844901" y="1589567"/>
            <a:ext cx="3886200" cy="4572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Date Placeholder 7"/>
          <p:cNvSpPr>
            <a:spLocks noGrp="1"/>
          </p:cNvSpPr>
          <p:nvPr>
            <p:ph type="dt" sz="half" idx="10"/>
          </p:nvPr>
        </p:nvSpPr>
        <p:spPr>
          <a:xfrm>
            <a:off x="6096000" y="6248400"/>
            <a:ext cx="2667000" cy="365125"/>
          </a:xfrm>
          <a:prstGeom prst="rect">
            <a:avLst/>
          </a:prstGeom>
        </p:spPr>
        <p:txBody>
          <a:bodyPr rtlCol="0"/>
          <a:lstStyle>
            <a:lvl1pPr fontAlgn="auto">
              <a:spcBef>
                <a:spcPts val="0"/>
              </a:spcBef>
              <a:spcAft>
                <a:spcPts val="0"/>
              </a:spcAft>
              <a:defRPr>
                <a:latin typeface="+mn-lt"/>
              </a:defRPr>
            </a:lvl1pPr>
          </a:lstStyle>
          <a:p>
            <a:pPr>
              <a:defRPr/>
            </a:pPr>
            <a:r>
              <a:rPr lang="es-ES"/>
              <a:t>12/9/2006 8:40 a.m.</a:t>
            </a:r>
          </a:p>
        </p:txBody>
      </p:sp>
      <p:sp>
        <p:nvSpPr>
          <p:cNvPr id="6" name="Slide Number Placeholder 9"/>
          <p:cNvSpPr>
            <a:spLocks noGrp="1"/>
          </p:cNvSpPr>
          <p:nvPr>
            <p:ph type="sldNum" sz="quarter" idx="11"/>
          </p:nvPr>
        </p:nvSpPr>
        <p:spPr/>
        <p:txBody>
          <a:bodyPr rtlCol="0"/>
          <a:lstStyle>
            <a:lvl1pPr>
              <a:defRPr/>
            </a:lvl1pPr>
          </a:lstStyle>
          <a:p>
            <a:pPr>
              <a:defRPr/>
            </a:pPr>
            <a:fld id="{6B736C03-BA79-43AC-8496-DA3B1FE6FB96}" type="slidenum">
              <a:rPr/>
              <a:pPr>
                <a:defRPr/>
              </a:pPr>
              <a:t>‹Nº›</a:t>
            </a:fld>
            <a:endParaRPr/>
          </a:p>
        </p:txBody>
      </p:sp>
      <p:sp>
        <p:nvSpPr>
          <p:cNvPr id="7" name="Footer Placeholder 11"/>
          <p:cNvSpPr>
            <a:spLocks noGrp="1"/>
          </p:cNvSpPr>
          <p:nvPr>
            <p:ph type="ftr" sz="quarter" idx="12"/>
          </p:nvPr>
        </p:nvSpPr>
        <p:spPr>
          <a:xfrm>
            <a:off x="609600" y="6248400"/>
            <a:ext cx="8177213" cy="365125"/>
          </a:xfrm>
          <a:prstGeom prst="rect">
            <a:avLst/>
          </a:prstGeom>
        </p:spPr>
        <p:txBody>
          <a:bodyPr rtlCol="0"/>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Tree>
    <p:extLst>
      <p:ext uri="{BB962C8B-B14F-4D97-AF65-F5344CB8AC3E}">
        <p14:creationId xmlns:p14="http://schemas.microsoft.com/office/powerpoint/2010/main" val="215620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1_Contenido d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s-ES"/>
          </a:p>
        </p:txBody>
      </p:sp>
      <p:sp>
        <p:nvSpPr>
          <p:cNvPr id="9" name="Content Placeholder 8"/>
          <p:cNvSpPr>
            <a:spLocks noGrp="1"/>
          </p:cNvSpPr>
          <p:nvPr>
            <p:ph sz="quarter" idx="1"/>
          </p:nvPr>
        </p:nvSpPr>
        <p:spPr>
          <a:xfrm>
            <a:off x="612000" y="1144800"/>
            <a:ext cx="8138864" cy="2343489"/>
          </a:xfrm>
        </p:spPr>
        <p:txBody>
          <a:body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1" name="Content Placeholder 10"/>
          <p:cNvSpPr>
            <a:spLocks noGrp="1"/>
          </p:cNvSpPr>
          <p:nvPr>
            <p:ph sz="quarter" idx="2"/>
          </p:nvPr>
        </p:nvSpPr>
        <p:spPr>
          <a:xfrm>
            <a:off x="611560" y="3501009"/>
            <a:ext cx="8119541" cy="2660558"/>
          </a:xfrm>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5" name="Date Placeholder 7"/>
          <p:cNvSpPr>
            <a:spLocks noGrp="1"/>
          </p:cNvSpPr>
          <p:nvPr>
            <p:ph type="dt" sz="half" idx="10"/>
          </p:nvPr>
        </p:nvSpPr>
        <p:spPr>
          <a:xfrm>
            <a:off x="6096000" y="6248400"/>
            <a:ext cx="2667000" cy="365125"/>
          </a:xfrm>
          <a:prstGeom prst="rect">
            <a:avLst/>
          </a:prstGeom>
        </p:spPr>
        <p:txBody>
          <a:bodyPr rtlCol="0"/>
          <a:lstStyle>
            <a:lvl1pPr fontAlgn="auto">
              <a:spcBef>
                <a:spcPts val="0"/>
              </a:spcBef>
              <a:spcAft>
                <a:spcPts val="0"/>
              </a:spcAft>
              <a:defRPr>
                <a:latin typeface="+mn-lt"/>
              </a:defRPr>
            </a:lvl1pPr>
          </a:lstStyle>
          <a:p>
            <a:pPr>
              <a:defRPr/>
            </a:pPr>
            <a:r>
              <a:rPr lang="es-ES"/>
              <a:t>12/9/2006 8:40 a.m.</a:t>
            </a:r>
          </a:p>
        </p:txBody>
      </p:sp>
      <p:sp>
        <p:nvSpPr>
          <p:cNvPr id="6" name="Slide Number Placeholder 9"/>
          <p:cNvSpPr>
            <a:spLocks noGrp="1"/>
          </p:cNvSpPr>
          <p:nvPr>
            <p:ph type="sldNum" sz="quarter" idx="11"/>
          </p:nvPr>
        </p:nvSpPr>
        <p:spPr/>
        <p:txBody>
          <a:bodyPr rtlCol="0"/>
          <a:lstStyle>
            <a:lvl1pPr>
              <a:defRPr/>
            </a:lvl1pPr>
          </a:lstStyle>
          <a:p>
            <a:pPr>
              <a:defRPr/>
            </a:pPr>
            <a:fld id="{837B66DD-A152-4B31-8B52-FF3928EBF49F}" type="slidenum">
              <a:rPr/>
              <a:pPr>
                <a:defRPr/>
              </a:pPr>
              <a:t>‹Nº›</a:t>
            </a:fld>
            <a:endParaRPr/>
          </a:p>
        </p:txBody>
      </p:sp>
      <p:sp>
        <p:nvSpPr>
          <p:cNvPr id="7" name="Footer Placeholder 11"/>
          <p:cNvSpPr>
            <a:spLocks noGrp="1"/>
          </p:cNvSpPr>
          <p:nvPr>
            <p:ph type="ftr" sz="quarter" idx="12"/>
          </p:nvPr>
        </p:nvSpPr>
        <p:spPr>
          <a:xfrm>
            <a:off x="609600" y="6248400"/>
            <a:ext cx="8177213" cy="365125"/>
          </a:xfrm>
          <a:prstGeom prst="rect">
            <a:avLst/>
          </a:prstGeom>
        </p:spPr>
        <p:txBody>
          <a:bodyPr rtlCol="0"/>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Tree>
    <p:extLst>
      <p:ext uri="{BB962C8B-B14F-4D97-AF65-F5344CB8AC3E}">
        <p14:creationId xmlns:p14="http://schemas.microsoft.com/office/powerpoint/2010/main" val="6054907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ido d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s-ES"/>
          </a:p>
        </p:txBody>
      </p:sp>
      <p:sp>
        <p:nvSpPr>
          <p:cNvPr id="9" name="Content Placeholder 8"/>
          <p:cNvSpPr>
            <a:spLocks noGrp="1"/>
          </p:cNvSpPr>
          <p:nvPr>
            <p:ph sz="quarter" idx="1"/>
          </p:nvPr>
        </p:nvSpPr>
        <p:spPr>
          <a:xfrm>
            <a:off x="612000" y="1144801"/>
            <a:ext cx="8138864" cy="1276088"/>
          </a:xfrm>
        </p:spPr>
        <p:txBody>
          <a:body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1" name="Content Placeholder 10"/>
          <p:cNvSpPr>
            <a:spLocks noGrp="1"/>
          </p:cNvSpPr>
          <p:nvPr>
            <p:ph sz="quarter" idx="2"/>
          </p:nvPr>
        </p:nvSpPr>
        <p:spPr>
          <a:xfrm>
            <a:off x="611560" y="2420888"/>
            <a:ext cx="8119541" cy="1292407"/>
          </a:xfrm>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5" name="Date Placeholder 7"/>
          <p:cNvSpPr>
            <a:spLocks noGrp="1"/>
          </p:cNvSpPr>
          <p:nvPr>
            <p:ph type="dt" sz="half" idx="10"/>
          </p:nvPr>
        </p:nvSpPr>
        <p:spPr>
          <a:xfrm>
            <a:off x="6096000" y="6248400"/>
            <a:ext cx="2667000" cy="365125"/>
          </a:xfrm>
          <a:prstGeom prst="rect">
            <a:avLst/>
          </a:prstGeom>
        </p:spPr>
        <p:txBody>
          <a:bodyPr rtlCol="0"/>
          <a:lstStyle>
            <a:lvl1pPr fontAlgn="auto">
              <a:spcBef>
                <a:spcPts val="0"/>
              </a:spcBef>
              <a:spcAft>
                <a:spcPts val="0"/>
              </a:spcAft>
              <a:defRPr>
                <a:latin typeface="+mn-lt"/>
              </a:defRPr>
            </a:lvl1pPr>
          </a:lstStyle>
          <a:p>
            <a:pPr>
              <a:defRPr/>
            </a:pPr>
            <a:r>
              <a:rPr lang="es-ES"/>
              <a:t>12/9/2006 8:40 a.m.</a:t>
            </a:r>
          </a:p>
        </p:txBody>
      </p:sp>
      <p:sp>
        <p:nvSpPr>
          <p:cNvPr id="6" name="Slide Number Placeholder 9"/>
          <p:cNvSpPr>
            <a:spLocks noGrp="1"/>
          </p:cNvSpPr>
          <p:nvPr>
            <p:ph type="sldNum" sz="quarter" idx="11"/>
          </p:nvPr>
        </p:nvSpPr>
        <p:spPr/>
        <p:txBody>
          <a:bodyPr rtlCol="0"/>
          <a:lstStyle>
            <a:lvl1pPr>
              <a:defRPr/>
            </a:lvl1pPr>
          </a:lstStyle>
          <a:p>
            <a:pPr>
              <a:defRPr/>
            </a:pPr>
            <a:fld id="{837B66DD-A152-4B31-8B52-FF3928EBF49F}" type="slidenum">
              <a:rPr/>
              <a:pPr>
                <a:defRPr/>
              </a:pPr>
              <a:t>‹Nº›</a:t>
            </a:fld>
            <a:endParaRPr/>
          </a:p>
        </p:txBody>
      </p:sp>
      <p:sp>
        <p:nvSpPr>
          <p:cNvPr id="7" name="Footer Placeholder 11"/>
          <p:cNvSpPr>
            <a:spLocks noGrp="1"/>
          </p:cNvSpPr>
          <p:nvPr>
            <p:ph type="ftr" sz="quarter" idx="12"/>
          </p:nvPr>
        </p:nvSpPr>
        <p:spPr>
          <a:xfrm>
            <a:off x="609600" y="6248400"/>
            <a:ext cx="8177213" cy="365125"/>
          </a:xfrm>
          <a:prstGeom prst="rect">
            <a:avLst/>
          </a:prstGeom>
        </p:spPr>
        <p:txBody>
          <a:bodyPr rtlCol="0"/>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
        <p:nvSpPr>
          <p:cNvPr id="10" name="Content Placeholder 8"/>
          <p:cNvSpPr>
            <a:spLocks noGrp="1"/>
          </p:cNvSpPr>
          <p:nvPr>
            <p:ph sz="quarter" idx="13"/>
          </p:nvPr>
        </p:nvSpPr>
        <p:spPr>
          <a:xfrm>
            <a:off x="611560" y="3717032"/>
            <a:ext cx="8138864" cy="1368152"/>
          </a:xfrm>
        </p:spPr>
        <p:txBody>
          <a:body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2" name="Content Placeholder 8"/>
          <p:cNvSpPr>
            <a:spLocks noGrp="1"/>
          </p:cNvSpPr>
          <p:nvPr>
            <p:ph sz="quarter" idx="14"/>
          </p:nvPr>
        </p:nvSpPr>
        <p:spPr>
          <a:xfrm>
            <a:off x="611560" y="5085184"/>
            <a:ext cx="8138864" cy="1152128"/>
          </a:xfrm>
        </p:spPr>
        <p:txBody>
          <a:body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Tree>
    <p:extLst>
      <p:ext uri="{BB962C8B-B14F-4D97-AF65-F5344CB8AC3E}">
        <p14:creationId xmlns:p14="http://schemas.microsoft.com/office/powerpoint/2010/main" val="5654859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latinLnBrk="0">
              <a:defRPr lang="es-ES"/>
            </a:lvl1pPr>
          </a:lstStyle>
          <a:p>
            <a:r>
              <a:rPr lang="es-ES" smtClean="0"/>
              <a:t>Haga clic para modificar el estilo de título del patrón</a:t>
            </a:r>
            <a:endParaRPr lang="es-ES"/>
          </a:p>
        </p:txBody>
      </p:sp>
      <p:sp>
        <p:nvSpPr>
          <p:cNvPr id="11" name="Content Placeholder 10"/>
          <p:cNvSpPr>
            <a:spLocks noGrp="1"/>
          </p:cNvSpPr>
          <p:nvPr>
            <p:ph sz="quarter" idx="2"/>
          </p:nvPr>
        </p:nvSpPr>
        <p:spPr>
          <a:xfrm>
            <a:off x="609600" y="2438400"/>
            <a:ext cx="3886200" cy="35814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13" name="Content Placeholder 12"/>
          <p:cNvSpPr>
            <a:spLocks noGrp="1"/>
          </p:cNvSpPr>
          <p:nvPr>
            <p:ph sz="quarter" idx="4"/>
          </p:nvPr>
        </p:nvSpPr>
        <p:spPr>
          <a:xfrm>
            <a:off x="4800600" y="2438400"/>
            <a:ext cx="3886200" cy="35814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latinLnBrk="0">
              <a:buFontTx/>
              <a:buNone/>
              <a:defRPr lang="es-ES" sz="2000" b="1">
                <a:solidFill>
                  <a:srgbClr val="FFFFFF"/>
                </a:solidFill>
              </a:defRPr>
            </a:lvl1pPr>
          </a:lstStyle>
          <a:p>
            <a:pPr lvl="0"/>
            <a:r>
              <a:rPr lang="es-ES" smtClean="0"/>
              <a:t>Haga clic para modificar el estilo de texto del patrón</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latinLnBrk="0">
              <a:buFontTx/>
              <a:buNone/>
              <a:defRPr lang="es-ES" sz="2000" b="1">
                <a:solidFill>
                  <a:srgbClr val="FFFFFF"/>
                </a:solidFill>
              </a:defRPr>
            </a:lvl1pPr>
          </a:lstStyle>
          <a:p>
            <a:pPr lvl="0"/>
            <a:r>
              <a:rPr lang="es-ES" smtClean="0"/>
              <a:t>Haga clic para modificar el estilo de texto del patrón</a:t>
            </a:r>
          </a:p>
        </p:txBody>
      </p:sp>
      <p:sp>
        <p:nvSpPr>
          <p:cNvPr id="7" name="Date Placeholder 9"/>
          <p:cNvSpPr>
            <a:spLocks noGrp="1"/>
          </p:cNvSpPr>
          <p:nvPr>
            <p:ph type="dt" sz="half" idx="10"/>
          </p:nvPr>
        </p:nvSpPr>
        <p:spPr>
          <a:xfrm>
            <a:off x="6096000" y="6248400"/>
            <a:ext cx="2667000" cy="365125"/>
          </a:xfrm>
          <a:prstGeom prst="rect">
            <a:avLst/>
          </a:prstGeom>
        </p:spPr>
        <p:txBody>
          <a:bodyPr rtlCol="0"/>
          <a:lstStyle>
            <a:lvl1pPr fontAlgn="auto">
              <a:spcBef>
                <a:spcPts val="0"/>
              </a:spcBef>
              <a:spcAft>
                <a:spcPts val="0"/>
              </a:spcAft>
              <a:defRPr>
                <a:latin typeface="+mn-lt"/>
              </a:defRPr>
            </a:lvl1pPr>
          </a:lstStyle>
          <a:p>
            <a:pPr>
              <a:defRPr/>
            </a:pPr>
            <a:r>
              <a:rPr lang="es-ES"/>
              <a:t>12/9/2006 8:40 a.m.</a:t>
            </a:r>
          </a:p>
        </p:txBody>
      </p:sp>
      <p:sp>
        <p:nvSpPr>
          <p:cNvPr id="8" name="Slide Number Placeholder 11"/>
          <p:cNvSpPr>
            <a:spLocks noGrp="1"/>
          </p:cNvSpPr>
          <p:nvPr>
            <p:ph type="sldNum" sz="quarter" idx="11"/>
          </p:nvPr>
        </p:nvSpPr>
        <p:spPr/>
        <p:txBody>
          <a:bodyPr rtlCol="0"/>
          <a:lstStyle>
            <a:lvl1pPr>
              <a:defRPr/>
            </a:lvl1pPr>
          </a:lstStyle>
          <a:p>
            <a:pPr>
              <a:defRPr/>
            </a:pPr>
            <a:fld id="{068AD3FA-C50F-4DA4-ADB9-E61C5A143001}" type="slidenum">
              <a:rPr/>
              <a:pPr>
                <a:defRPr/>
              </a:pPr>
              <a:t>‹Nº›</a:t>
            </a:fld>
            <a:endParaRPr/>
          </a:p>
        </p:txBody>
      </p:sp>
      <p:sp>
        <p:nvSpPr>
          <p:cNvPr id="9" name="Footer Placeholder 13"/>
          <p:cNvSpPr>
            <a:spLocks noGrp="1"/>
          </p:cNvSpPr>
          <p:nvPr>
            <p:ph type="ftr" sz="quarter" idx="12"/>
          </p:nvPr>
        </p:nvSpPr>
        <p:spPr>
          <a:xfrm>
            <a:off x="609600" y="6248400"/>
            <a:ext cx="8177213" cy="365125"/>
          </a:xfrm>
          <a:prstGeom prst="rect">
            <a:avLst/>
          </a:prstGeom>
        </p:spPr>
        <p:txBody>
          <a:bodyPr rtlCol="0"/>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Tree>
    <p:extLst>
      <p:ext uri="{BB962C8B-B14F-4D97-AF65-F5344CB8AC3E}">
        <p14:creationId xmlns:p14="http://schemas.microsoft.com/office/powerpoint/2010/main" val="157508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s-ES"/>
          </a:p>
        </p:txBody>
      </p:sp>
      <p:sp>
        <p:nvSpPr>
          <p:cNvPr id="3" name="Date Placeholder 2"/>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defRPr>
            </a:lvl1pPr>
          </a:lstStyle>
          <a:p>
            <a:pPr>
              <a:defRPr/>
            </a:pPr>
            <a:r>
              <a:rPr lang="es-ES"/>
              <a:t>12/9/2006 8:40 a.m.</a:t>
            </a:r>
          </a:p>
        </p:txBody>
      </p:sp>
      <p:sp>
        <p:nvSpPr>
          <p:cNvPr id="5" name="Slide Number Placeholder 4"/>
          <p:cNvSpPr>
            <a:spLocks noGrp="1"/>
          </p:cNvSpPr>
          <p:nvPr>
            <p:ph type="sldNum" sz="quarter" idx="12"/>
          </p:nvPr>
        </p:nvSpPr>
        <p:spPr/>
        <p:txBody>
          <a:bodyPr/>
          <a:lstStyle>
            <a:lvl1pPr latinLnBrk="0">
              <a:defRPr lang="es-ES">
                <a:solidFill>
                  <a:schemeClr val="tx1"/>
                </a:solidFill>
              </a:defRPr>
            </a:lvl1pPr>
          </a:lstStyle>
          <a:p>
            <a:pPr>
              <a:defRPr/>
            </a:pPr>
            <a:fld id="{D2511D5F-C0E0-47E8-993F-D590F5CB72E3}" type="slidenum">
              <a:rPr lang="es-ES" smtClean="0"/>
              <a:pPr>
                <a:defRPr/>
              </a:pPr>
              <a:t>‹Nº›</a:t>
            </a:fld>
            <a:endParaRPr lang="es-ES"/>
          </a:p>
        </p:txBody>
      </p:sp>
      <p:sp>
        <p:nvSpPr>
          <p:cNvPr id="6" name="Content Placeholder 8"/>
          <p:cNvSpPr>
            <a:spLocks noGrp="1"/>
          </p:cNvSpPr>
          <p:nvPr>
            <p:ph sz="quarter" idx="1"/>
          </p:nvPr>
        </p:nvSpPr>
        <p:spPr>
          <a:xfrm>
            <a:off x="612000" y="1144800"/>
            <a:ext cx="8138864" cy="5020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24057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defRPr>
            </a:lvl1pPr>
          </a:lstStyle>
          <a:p>
            <a:pPr>
              <a:defRPr/>
            </a:pPr>
            <a:r>
              <a:rPr lang="es-ES"/>
              <a:t>12/9/2006 8:40 a.m.</a:t>
            </a:r>
          </a:p>
        </p:txBody>
      </p:sp>
      <p:sp>
        <p:nvSpPr>
          <p:cNvPr id="3" name="Footer Placeholder 2"/>
          <p:cNvSpPr>
            <a:spLocks noGrp="1"/>
          </p:cNvSpPr>
          <p:nvPr>
            <p:ph type="ftr" sz="quarter" idx="11"/>
          </p:nvPr>
        </p:nvSpPr>
        <p:spPr>
          <a:xfrm>
            <a:off x="609600" y="6248400"/>
            <a:ext cx="8177213" cy="365125"/>
          </a:xfrm>
          <a:prstGeom prst="rect">
            <a:avLst/>
          </a:prstGeom>
        </p:spPr>
        <p:txBody>
          <a:bodyPr/>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
        <p:nvSpPr>
          <p:cNvPr id="4" name="Slide Number Placeholder 3"/>
          <p:cNvSpPr>
            <a:spLocks noGrp="1"/>
          </p:cNvSpPr>
          <p:nvPr>
            <p:ph type="sldNum" sz="quarter" idx="12"/>
          </p:nvPr>
        </p:nvSpPr>
        <p:spPr>
          <a:xfrm>
            <a:off x="0" y="6248400"/>
            <a:ext cx="533400" cy="381000"/>
          </a:xfrm>
        </p:spPr>
        <p:txBody>
          <a:bodyPr/>
          <a:lstStyle>
            <a:lvl1pPr latinLnBrk="0">
              <a:defRPr lang="es-ES">
                <a:solidFill>
                  <a:schemeClr val="tx2"/>
                </a:solidFill>
              </a:defRPr>
            </a:lvl1pPr>
          </a:lstStyle>
          <a:p>
            <a:pPr>
              <a:defRPr/>
            </a:pPr>
            <a:fld id="{DD5784AD-441E-4836-90CD-7DA8321FFB4A}" type="slidenum">
              <a:rPr/>
              <a:pPr>
                <a:defRPr/>
              </a:pPr>
              <a:t>‹Nº›</a:t>
            </a:fld>
            <a:endParaRPr/>
          </a:p>
        </p:txBody>
      </p:sp>
    </p:spTree>
    <p:extLst>
      <p:ext uri="{BB962C8B-B14F-4D97-AF65-F5344CB8AC3E}">
        <p14:creationId xmlns:p14="http://schemas.microsoft.com/office/powerpoint/2010/main" val="82853367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latinLnBrk="0">
              <a:buNone/>
              <a:defRPr lang="es-ES" sz="4400" b="0"/>
            </a:lvl1pPr>
          </a:lstStyle>
          <a:p>
            <a:r>
              <a:rPr lang="es-ES" smtClean="0"/>
              <a:t>Haga clic para modificar el estilo de título del patrón</a:t>
            </a:r>
            <a:endParaRPr lang="es-E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latinLnBrk="0">
              <a:spcAft>
                <a:spcPts val="1000"/>
              </a:spcAft>
              <a:buNone/>
              <a:defRPr lang="es-ES" sz="1800"/>
            </a:lvl1pPr>
            <a:lvl2pPr>
              <a:buNone/>
              <a:defRPr lang="es-ES" sz="1200"/>
            </a:lvl2pPr>
            <a:lvl3pPr>
              <a:buNone/>
              <a:defRPr lang="es-ES" sz="1000"/>
            </a:lvl3pPr>
            <a:lvl4pPr>
              <a:buNone/>
              <a:defRPr lang="es-ES" sz="900"/>
            </a:lvl4pPr>
            <a:lvl5pPr>
              <a:buNone/>
              <a:defRPr lang="es-ES" sz="900"/>
            </a:lvl5pPr>
          </a:lstStyle>
          <a:p>
            <a:pPr lvl="0"/>
            <a:r>
              <a:rPr lang="es-ES" smtClean="0"/>
              <a:t>Haga clic para modificar el estilo de texto del patrón</a:t>
            </a:r>
          </a:p>
        </p:txBody>
      </p:sp>
      <p:sp>
        <p:nvSpPr>
          <p:cNvPr id="9" name="Content Placeholder 8"/>
          <p:cNvSpPr>
            <a:spLocks noGrp="1"/>
          </p:cNvSpPr>
          <p:nvPr>
            <p:ph sz="quarter" idx="1"/>
          </p:nvPr>
        </p:nvSpPr>
        <p:spPr>
          <a:xfrm>
            <a:off x="2362200" y="1752600"/>
            <a:ext cx="6400800" cy="44196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Date Placeholder 4"/>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defRPr>
            </a:lvl1pPr>
          </a:lstStyle>
          <a:p>
            <a:pPr>
              <a:defRPr/>
            </a:pPr>
            <a:r>
              <a:rPr lang="es-ES"/>
              <a:t>12/9/2006 8:40 a.m.</a:t>
            </a:r>
          </a:p>
        </p:txBody>
      </p:sp>
      <p:sp>
        <p:nvSpPr>
          <p:cNvPr id="6" name="Footer Placeholder 5"/>
          <p:cNvSpPr>
            <a:spLocks noGrp="1"/>
          </p:cNvSpPr>
          <p:nvPr>
            <p:ph type="ftr" sz="quarter" idx="11"/>
          </p:nvPr>
        </p:nvSpPr>
        <p:spPr>
          <a:xfrm>
            <a:off x="609600" y="6248400"/>
            <a:ext cx="8177213" cy="365125"/>
          </a:xfrm>
          <a:prstGeom prst="rect">
            <a:avLst/>
          </a:prstGeom>
        </p:spPr>
        <p:txBody>
          <a:bodyPr/>
          <a:lstStyle>
            <a:lvl1pPr fontAlgn="auto">
              <a:spcBef>
                <a:spcPts val="0"/>
              </a:spcBef>
              <a:spcAft>
                <a:spcPts val="0"/>
              </a:spcAft>
              <a:defRPr>
                <a:latin typeface="+mn-lt"/>
              </a:defRPr>
            </a:lvl1pPr>
          </a:lstStyle>
          <a:p>
            <a:pPr>
              <a:defRPr/>
            </a:pPr>
            <a:r>
              <a:rPr lang="es-ES"/>
              <a:t>Área de Arquitectura y Tecnología de Computadores  Departamento de Informática de la Universidad de Oviedo</a:t>
            </a:r>
          </a:p>
        </p:txBody>
      </p:sp>
      <p:sp>
        <p:nvSpPr>
          <p:cNvPr id="7" name="Slide Number Placeholder 6"/>
          <p:cNvSpPr>
            <a:spLocks noGrp="1"/>
          </p:cNvSpPr>
          <p:nvPr>
            <p:ph type="sldNum" sz="quarter" idx="12"/>
          </p:nvPr>
        </p:nvSpPr>
        <p:spPr/>
        <p:txBody>
          <a:bodyPr/>
          <a:lstStyle>
            <a:lvl1pPr latinLnBrk="0">
              <a:defRPr lang="es-ES">
                <a:solidFill>
                  <a:srgbClr val="FFFFFF"/>
                </a:solidFill>
              </a:defRPr>
            </a:lvl1pPr>
          </a:lstStyle>
          <a:p>
            <a:pPr>
              <a:defRPr/>
            </a:pPr>
            <a:fld id="{00F045B6-C1E5-4978-BCD7-86D6D3E30311}" type="slidenum">
              <a:rPr/>
              <a:pPr>
                <a:defRPr/>
              </a:pPr>
              <a:t>‹Nº›</a:t>
            </a:fld>
            <a:endParaRPr/>
          </a:p>
        </p:txBody>
      </p:sp>
    </p:spTree>
    <p:extLst>
      <p:ext uri="{BB962C8B-B14F-4D97-AF65-F5344CB8AC3E}">
        <p14:creationId xmlns:p14="http://schemas.microsoft.com/office/powerpoint/2010/main" val="1859711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8"/>
          <p:cNvSpPr/>
          <p:nvPr userDrawn="1"/>
        </p:nvSpPr>
        <p:spPr>
          <a:xfrm>
            <a:off x="0" y="6597352"/>
            <a:ext cx="9144000" cy="260648"/>
          </a:xfrm>
          <a:prstGeom prst="rect">
            <a:avLst/>
          </a:prstGeom>
          <a:solidFill>
            <a:schemeClr val="accent4">
              <a:lumMod val="20000"/>
              <a:lumOff val="80000"/>
            </a:schemeClr>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es-ES"/>
          </a:p>
        </p:txBody>
      </p:sp>
      <p:sp>
        <p:nvSpPr>
          <p:cNvPr id="1027" name="Title Placeholder 21"/>
          <p:cNvSpPr>
            <a:spLocks noGrp="1"/>
          </p:cNvSpPr>
          <p:nvPr>
            <p:ph type="title"/>
          </p:nvPr>
        </p:nvSpPr>
        <p:spPr bwMode="auto">
          <a:xfrm>
            <a:off x="609600" y="0"/>
            <a:ext cx="81534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smtClean="0"/>
              <a:t>Haga clic para modificar el estilo de título del patrón</a:t>
            </a:r>
          </a:p>
        </p:txBody>
      </p:sp>
      <p:sp>
        <p:nvSpPr>
          <p:cNvPr id="13" name="Text Placeholder 12"/>
          <p:cNvSpPr>
            <a:spLocks noGrp="1"/>
          </p:cNvSpPr>
          <p:nvPr>
            <p:ph type="body" idx="1"/>
          </p:nvPr>
        </p:nvSpPr>
        <p:spPr>
          <a:xfrm>
            <a:off x="612775" y="1143000"/>
            <a:ext cx="8153400" cy="4983163"/>
          </a:xfrm>
          <a:prstGeom prst="rect">
            <a:avLst/>
          </a:prstGeom>
        </p:spPr>
        <p:txBody>
          <a:bodyPr vert="horz">
            <a:normAutofit/>
          </a:bodyPr>
          <a:lstStyle/>
          <a:p>
            <a:pPr lvl="0"/>
            <a:r>
              <a:rPr lang="es-ES" noProof="0" dirty="0"/>
              <a:t>Haga clic para modificar los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a:p>
            <a:pPr lvl="5"/>
            <a:r>
              <a:rPr lang="es-ES" noProof="0" dirty="0"/>
              <a:t>Sexto nivel</a:t>
            </a:r>
          </a:p>
          <a:p>
            <a:pPr lvl="6"/>
            <a:r>
              <a:rPr lang="es-ES" noProof="0" dirty="0"/>
              <a:t>Séptimo nivel</a:t>
            </a:r>
          </a:p>
          <a:p>
            <a:pPr lvl="7"/>
            <a:r>
              <a:rPr lang="es-ES" noProof="0" dirty="0"/>
              <a:t>Octavo nivel</a:t>
            </a:r>
          </a:p>
          <a:p>
            <a:pPr lvl="8"/>
            <a:r>
              <a:rPr lang="es-ES" noProof="0" dirty="0"/>
              <a:t>Noveno nivel</a:t>
            </a:r>
          </a:p>
        </p:txBody>
      </p:sp>
      <p:sp>
        <p:nvSpPr>
          <p:cNvPr id="7" name="Rectangle 6"/>
          <p:cNvSpPr/>
          <p:nvPr/>
        </p:nvSpPr>
        <p:spPr bwMode="white">
          <a:xfrm>
            <a:off x="0" y="714375"/>
            <a:ext cx="9144000" cy="32067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8" name="Rectangle 7"/>
          <p:cNvSpPr/>
          <p:nvPr/>
        </p:nvSpPr>
        <p:spPr>
          <a:xfrm>
            <a:off x="0" y="760413"/>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Rectangle 8"/>
          <p:cNvSpPr/>
          <p:nvPr/>
        </p:nvSpPr>
        <p:spPr>
          <a:xfrm>
            <a:off x="590550" y="760413"/>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s-ES"/>
          </a:p>
        </p:txBody>
      </p:sp>
      <p:sp>
        <p:nvSpPr>
          <p:cNvPr id="23" name="Slide Number Placeholder 22"/>
          <p:cNvSpPr>
            <a:spLocks noGrp="1"/>
          </p:cNvSpPr>
          <p:nvPr>
            <p:ph type="sldNum" sz="quarter" idx="4"/>
          </p:nvPr>
        </p:nvSpPr>
        <p:spPr>
          <a:xfrm>
            <a:off x="8215313" y="6569471"/>
            <a:ext cx="604837" cy="315913"/>
          </a:xfrm>
          <a:prstGeom prst="rect">
            <a:avLst/>
          </a:prstGeom>
        </p:spPr>
        <p:txBody>
          <a:bodyPr vert="horz" anchor="ctr" anchorCtr="0">
            <a:normAutofit/>
          </a:bodyPr>
          <a:lstStyle>
            <a:lvl1pPr algn="ctr" fontAlgn="auto" latinLnBrk="0">
              <a:spcBef>
                <a:spcPts val="0"/>
              </a:spcBef>
              <a:spcAft>
                <a:spcPts val="0"/>
              </a:spcAft>
              <a:defRPr lang="es-ES" sz="1800" b="1">
                <a:solidFill>
                  <a:schemeClr val="tx1"/>
                </a:solidFill>
                <a:latin typeface="+mn-lt"/>
              </a:defRPr>
            </a:lvl1pPr>
          </a:lstStyle>
          <a:p>
            <a:pPr>
              <a:defRPr/>
            </a:pPr>
            <a:fld id="{ECD9FA18-9DDC-49D7-B68B-7D44608702D3}" type="slidenum">
              <a:rPr/>
              <a:pPr>
                <a:defRPr/>
              </a:pPr>
              <a:t>‹Nº›</a:t>
            </a:fld>
            <a:endParaRPr dirty="0"/>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36"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06" r:id="rId14"/>
    <p:sldLayoutId id="2147483935" r:id="rId15"/>
    <p:sldLayoutId id="2147483937" r:id="rId16"/>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grpId="0" nodeType="withEffect">
                                  <p:stCondLst>
                                    <p:cond delay="0"/>
                                  </p:stCondLst>
                                  <p:childTnLst>
                                    <p:set>
                                      <p:cBhvr rctx="PPT">
                                        <p:cTn id="6" dur="indefinite"/>
                                        <p:tgtEl>
                                          <p:spTgt spid="13">
                                            <p:txEl>
                                              <p:pRg st="0" end="0"/>
                                            </p:txEl>
                                          </p:spTgt>
                                        </p:tgtEl>
                                        <p:attrNameLst>
                                          <p:attrName>style.opacity</p:attrName>
                                        </p:attrNameLst>
                                      </p:cBhvr>
                                      <p:to>
                                        <p:strVal val="0.25"/>
                                      </p:to>
                                    </p:set>
                                    <p:animEffect filter="image" prLst="opacity: 0.25">
                                      <p:cBhvr rctx="IE">
                                        <p:cTn id="7" dur="indefinite"/>
                                        <p:tgtEl>
                                          <p:spTgt spid="13">
                                            <p:txEl>
                                              <p:pRg st="0" end="0"/>
                                            </p:txEl>
                                          </p:spTgt>
                                        </p:tgtEl>
                                      </p:cBhvr>
                                    </p:animEffect>
                                  </p:childTnLst>
                                </p:cTn>
                              </p:par>
                              <p:par>
                                <p:cTn id="8" presetID="9" presetClass="emph" presetSubtype="0" grpId="0" nodeType="withEffect">
                                  <p:stCondLst>
                                    <p:cond delay="0"/>
                                  </p:stCondLst>
                                  <p:childTnLst>
                                    <p:set>
                                      <p:cBhvr rctx="PPT">
                                        <p:cTn id="9" dur="indefinite"/>
                                        <p:tgtEl>
                                          <p:spTgt spid="13">
                                            <p:txEl>
                                              <p:pRg st="1" end="1"/>
                                            </p:txEl>
                                          </p:spTgt>
                                        </p:tgtEl>
                                        <p:attrNameLst>
                                          <p:attrName>style.opacity</p:attrName>
                                        </p:attrNameLst>
                                      </p:cBhvr>
                                      <p:to>
                                        <p:strVal val="0.25"/>
                                      </p:to>
                                    </p:set>
                                    <p:animEffect filter="image" prLst="opacity: 0.25">
                                      <p:cBhvr rctx="IE">
                                        <p:cTn id="10" dur="indefinite"/>
                                        <p:tgtEl>
                                          <p:spTgt spid="13">
                                            <p:txEl>
                                              <p:pRg st="1" end="1"/>
                                            </p:txEl>
                                          </p:spTgt>
                                        </p:tgtEl>
                                      </p:cBhvr>
                                    </p:animEffect>
                                  </p:childTnLst>
                                </p:cTn>
                              </p:par>
                              <p:par>
                                <p:cTn id="11" presetID="9" presetClass="emph" presetSubtype="0" grpId="0" nodeType="withEffect">
                                  <p:stCondLst>
                                    <p:cond delay="0"/>
                                  </p:stCondLst>
                                  <p:childTnLst>
                                    <p:set>
                                      <p:cBhvr rctx="PPT">
                                        <p:cTn id="12" dur="indefinite"/>
                                        <p:tgtEl>
                                          <p:spTgt spid="13">
                                            <p:txEl>
                                              <p:pRg st="2" end="2"/>
                                            </p:txEl>
                                          </p:spTgt>
                                        </p:tgtEl>
                                        <p:attrNameLst>
                                          <p:attrName>style.opacity</p:attrName>
                                        </p:attrNameLst>
                                      </p:cBhvr>
                                      <p:to>
                                        <p:strVal val="0.25"/>
                                      </p:to>
                                    </p:set>
                                    <p:animEffect filter="image" prLst="opacity: 0.25">
                                      <p:cBhvr rctx="IE">
                                        <p:cTn id="13" dur="indefinite"/>
                                        <p:tgtEl>
                                          <p:spTgt spid="13">
                                            <p:txEl>
                                              <p:pRg st="2" end="2"/>
                                            </p:txEl>
                                          </p:spTgt>
                                        </p:tgtEl>
                                      </p:cBhvr>
                                    </p:animEffect>
                                  </p:childTnLst>
                                </p:cTn>
                              </p:par>
                              <p:par>
                                <p:cTn id="14" presetID="9" presetClass="emph" presetSubtype="0" grpId="0" nodeType="withEffect">
                                  <p:stCondLst>
                                    <p:cond delay="0"/>
                                  </p:stCondLst>
                                  <p:childTnLst>
                                    <p:set>
                                      <p:cBhvr rctx="PPT">
                                        <p:cTn id="15" dur="indefinite"/>
                                        <p:tgtEl>
                                          <p:spTgt spid="13">
                                            <p:txEl>
                                              <p:pRg st="3" end="3"/>
                                            </p:txEl>
                                          </p:spTgt>
                                        </p:tgtEl>
                                        <p:attrNameLst>
                                          <p:attrName>style.opacity</p:attrName>
                                        </p:attrNameLst>
                                      </p:cBhvr>
                                      <p:to>
                                        <p:strVal val="0.25"/>
                                      </p:to>
                                    </p:set>
                                    <p:animEffect filter="image" prLst="opacity: 0.25">
                                      <p:cBhvr rctx="IE">
                                        <p:cTn id="16" dur="indefinite"/>
                                        <p:tgtEl>
                                          <p:spTgt spid="13">
                                            <p:txEl>
                                              <p:pRg st="3" end="3"/>
                                            </p:txEl>
                                          </p:spTgt>
                                        </p:tgtEl>
                                      </p:cBhvr>
                                    </p:animEffect>
                                  </p:childTnLst>
                                </p:cTn>
                              </p:par>
                              <p:par>
                                <p:cTn id="17" presetID="9" presetClass="emph" presetSubtype="0" grpId="0" nodeType="withEffect">
                                  <p:stCondLst>
                                    <p:cond delay="0"/>
                                  </p:stCondLst>
                                  <p:childTnLst>
                                    <p:set>
                                      <p:cBhvr rctx="PPT">
                                        <p:cTn id="18" dur="indefinite"/>
                                        <p:tgtEl>
                                          <p:spTgt spid="13">
                                            <p:txEl>
                                              <p:pRg st="4" end="4"/>
                                            </p:txEl>
                                          </p:spTgt>
                                        </p:tgtEl>
                                        <p:attrNameLst>
                                          <p:attrName>style.opacity</p:attrName>
                                        </p:attrNameLst>
                                      </p:cBhvr>
                                      <p:to>
                                        <p:strVal val="0.25"/>
                                      </p:to>
                                    </p:set>
                                    <p:animEffect filter="image" prLst="opacity: 0.25">
                                      <p:cBhvr rctx="IE">
                                        <p:cTn id="19" dur="indefinite"/>
                                        <p:tgtEl>
                                          <p:spTgt spid="13">
                                            <p:txEl>
                                              <p:pRg st="4" end="4"/>
                                            </p:txEl>
                                          </p:spTgt>
                                        </p:tgtEl>
                                      </p:cBhvr>
                                    </p:animEffect>
                                  </p:childTnLst>
                                </p:cTn>
                              </p:par>
                              <p:par>
                                <p:cTn id="20" presetID="9" presetClass="emph" presetSubtype="0" grpId="0" nodeType="withEffect">
                                  <p:stCondLst>
                                    <p:cond delay="0"/>
                                  </p:stCondLst>
                                  <p:childTnLst>
                                    <p:set>
                                      <p:cBhvr rctx="PPT">
                                        <p:cTn id="21" dur="indefinite"/>
                                        <p:tgtEl>
                                          <p:spTgt spid="13">
                                            <p:txEl>
                                              <p:pRg st="5" end="5"/>
                                            </p:txEl>
                                          </p:spTgt>
                                        </p:tgtEl>
                                        <p:attrNameLst>
                                          <p:attrName>style.opacity</p:attrName>
                                        </p:attrNameLst>
                                      </p:cBhvr>
                                      <p:to>
                                        <p:strVal val="0.25"/>
                                      </p:to>
                                    </p:set>
                                    <p:animEffect filter="image" prLst="opacity: 0.25">
                                      <p:cBhvr rctx="IE">
                                        <p:cTn id="22" dur="indefinite"/>
                                        <p:tgtEl>
                                          <p:spTgt spid="13">
                                            <p:txEl>
                                              <p:pRg st="5" end="5"/>
                                            </p:txEl>
                                          </p:spTgt>
                                        </p:tgtEl>
                                      </p:cBhvr>
                                    </p:animEffect>
                                  </p:childTnLst>
                                </p:cTn>
                              </p:par>
                              <p:par>
                                <p:cTn id="23" presetID="9" presetClass="emph" presetSubtype="0" grpId="0" nodeType="withEffect">
                                  <p:stCondLst>
                                    <p:cond delay="0"/>
                                  </p:stCondLst>
                                  <p:childTnLst>
                                    <p:set>
                                      <p:cBhvr rctx="PPT">
                                        <p:cTn id="24" dur="indefinite"/>
                                        <p:tgtEl>
                                          <p:spTgt spid="13">
                                            <p:txEl>
                                              <p:pRg st="6" end="6"/>
                                            </p:txEl>
                                          </p:spTgt>
                                        </p:tgtEl>
                                        <p:attrNameLst>
                                          <p:attrName>style.opacity</p:attrName>
                                        </p:attrNameLst>
                                      </p:cBhvr>
                                      <p:to>
                                        <p:strVal val="0.25"/>
                                      </p:to>
                                    </p:set>
                                    <p:animEffect filter="image" prLst="opacity: 0.25">
                                      <p:cBhvr rctx="IE">
                                        <p:cTn id="25" dur="indefinite"/>
                                        <p:tgtEl>
                                          <p:spTgt spid="13">
                                            <p:txEl>
                                              <p:pRg st="6" end="6"/>
                                            </p:txEl>
                                          </p:spTgt>
                                        </p:tgtEl>
                                      </p:cBhvr>
                                    </p:animEffect>
                                  </p:childTnLst>
                                </p:cTn>
                              </p:par>
                              <p:par>
                                <p:cTn id="26" presetID="9" presetClass="emph" presetSubtype="0" grpId="0" nodeType="withEffect">
                                  <p:stCondLst>
                                    <p:cond delay="0"/>
                                  </p:stCondLst>
                                  <p:childTnLst>
                                    <p:set>
                                      <p:cBhvr rctx="PPT">
                                        <p:cTn id="27" dur="indefinite"/>
                                        <p:tgtEl>
                                          <p:spTgt spid="13">
                                            <p:txEl>
                                              <p:pRg st="7" end="7"/>
                                            </p:txEl>
                                          </p:spTgt>
                                        </p:tgtEl>
                                        <p:attrNameLst>
                                          <p:attrName>style.opacity</p:attrName>
                                        </p:attrNameLst>
                                      </p:cBhvr>
                                      <p:to>
                                        <p:strVal val="0.25"/>
                                      </p:to>
                                    </p:set>
                                    <p:animEffect filter="image" prLst="opacity: 0.25">
                                      <p:cBhvr rctx="IE">
                                        <p:cTn id="28" dur="indefinite"/>
                                        <p:tgtEl>
                                          <p:spTgt spid="13">
                                            <p:txEl>
                                              <p:pRg st="7" end="7"/>
                                            </p:txEl>
                                          </p:spTgt>
                                        </p:tgtEl>
                                      </p:cBhvr>
                                    </p:animEffect>
                                  </p:childTnLst>
                                </p:cTn>
                              </p:par>
                              <p:par>
                                <p:cTn id="29" presetID="9" presetClass="emph" presetSubtype="0" grpId="0" nodeType="withEffect">
                                  <p:stCondLst>
                                    <p:cond delay="0"/>
                                  </p:stCondLst>
                                  <p:childTnLst>
                                    <p:set>
                                      <p:cBhvr rctx="PPT">
                                        <p:cTn id="30" dur="indefinite"/>
                                        <p:tgtEl>
                                          <p:spTgt spid="13">
                                            <p:txEl>
                                              <p:pRg st="8" end="8"/>
                                            </p:txEl>
                                          </p:spTgt>
                                        </p:tgtEl>
                                        <p:attrNameLst>
                                          <p:attrName>style.opacity</p:attrName>
                                        </p:attrNameLst>
                                      </p:cBhvr>
                                      <p:to>
                                        <p:strVal val="0.25"/>
                                      </p:to>
                                    </p:set>
                                    <p:animEffect filter="image" prLst="opacity: 0.25">
                                      <p:cBhvr rctx="IE">
                                        <p:cTn id="31" dur="indefinite"/>
                                        <p:tgtEl>
                                          <p:spTgt spid="13">
                                            <p:txEl>
                                              <p:pRg st="8" end="8"/>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mph" presetSubtype="0" grpId="1" nodeType="clickEffect">
                                  <p:stCondLst>
                                    <p:cond delay="0"/>
                                  </p:stCondLst>
                                  <p:childTnLst>
                                    <p:set>
                                      <p:cBhvr rctx="PPT">
                                        <p:cTn id="35" dur="indefinite"/>
                                        <p:tgtEl>
                                          <p:spTgt spid="13">
                                            <p:txEl>
                                              <p:pRg st="0" end="0"/>
                                            </p:txEl>
                                          </p:spTgt>
                                        </p:tgtEl>
                                        <p:attrNameLst>
                                          <p:attrName>style.opacity</p:attrName>
                                        </p:attrNameLst>
                                      </p:cBhvr>
                                      <p:to>
                                        <p:strVal val="1"/>
                                      </p:to>
                                    </p:set>
                                    <p:animEffect filter="image" prLst="opacity: 1">
                                      <p:cBhvr rctx="IE">
                                        <p:cTn id="36" dur="indefinite"/>
                                        <p:tgtEl>
                                          <p:spTgt spid="13">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mph" presetSubtype="0" grpId="1" nodeType="clickEffect">
                                  <p:stCondLst>
                                    <p:cond delay="0"/>
                                  </p:stCondLst>
                                  <p:childTnLst>
                                    <p:set>
                                      <p:cBhvr rctx="PPT">
                                        <p:cTn id="40" dur="indefinite"/>
                                        <p:tgtEl>
                                          <p:spTgt spid="13">
                                            <p:txEl>
                                              <p:pRg st="1" end="1"/>
                                            </p:txEl>
                                          </p:spTgt>
                                        </p:tgtEl>
                                        <p:attrNameLst>
                                          <p:attrName>style.opacity</p:attrName>
                                        </p:attrNameLst>
                                      </p:cBhvr>
                                      <p:to>
                                        <p:strVal val="1"/>
                                      </p:to>
                                    </p:set>
                                    <p:animEffect filter="image" prLst="opacity: 1">
                                      <p:cBhvr rctx="IE">
                                        <p:cTn id="41" dur="indefinite"/>
                                        <p:tgtEl>
                                          <p:spTgt spid="13">
                                            <p:txEl>
                                              <p:pRg st="1" end="1"/>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mph" presetSubtype="0" grpId="1" nodeType="clickEffect">
                                  <p:stCondLst>
                                    <p:cond delay="0"/>
                                  </p:stCondLst>
                                  <p:childTnLst>
                                    <p:set>
                                      <p:cBhvr rctx="PPT">
                                        <p:cTn id="45" dur="indefinite"/>
                                        <p:tgtEl>
                                          <p:spTgt spid="13">
                                            <p:txEl>
                                              <p:pRg st="2" end="2"/>
                                            </p:txEl>
                                          </p:spTgt>
                                        </p:tgtEl>
                                        <p:attrNameLst>
                                          <p:attrName>style.opacity</p:attrName>
                                        </p:attrNameLst>
                                      </p:cBhvr>
                                      <p:to>
                                        <p:strVal val="1"/>
                                      </p:to>
                                    </p:set>
                                    <p:animEffect filter="image" prLst="opacity: 1">
                                      <p:cBhvr rctx="IE">
                                        <p:cTn id="46" dur="indefinite"/>
                                        <p:tgtEl>
                                          <p:spTgt spid="13">
                                            <p:txEl>
                                              <p:pRg st="2" end="2"/>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mph" presetSubtype="0" grpId="1" nodeType="clickEffect">
                                  <p:stCondLst>
                                    <p:cond delay="0"/>
                                  </p:stCondLst>
                                  <p:childTnLst>
                                    <p:set>
                                      <p:cBhvr rctx="PPT">
                                        <p:cTn id="50" dur="indefinite"/>
                                        <p:tgtEl>
                                          <p:spTgt spid="13">
                                            <p:txEl>
                                              <p:pRg st="3" end="3"/>
                                            </p:txEl>
                                          </p:spTgt>
                                        </p:tgtEl>
                                        <p:attrNameLst>
                                          <p:attrName>style.opacity</p:attrName>
                                        </p:attrNameLst>
                                      </p:cBhvr>
                                      <p:to>
                                        <p:strVal val="1"/>
                                      </p:to>
                                    </p:set>
                                    <p:animEffect filter="image" prLst="opacity: 1">
                                      <p:cBhvr rctx="IE">
                                        <p:cTn id="51" dur="indefinite"/>
                                        <p:tgtEl>
                                          <p:spTgt spid="13">
                                            <p:txEl>
                                              <p:pRg st="3" end="3"/>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mph" presetSubtype="0" grpId="1" nodeType="clickEffect">
                                  <p:stCondLst>
                                    <p:cond delay="0"/>
                                  </p:stCondLst>
                                  <p:childTnLst>
                                    <p:set>
                                      <p:cBhvr rctx="PPT">
                                        <p:cTn id="55" dur="indefinite"/>
                                        <p:tgtEl>
                                          <p:spTgt spid="13">
                                            <p:txEl>
                                              <p:pRg st="4" end="4"/>
                                            </p:txEl>
                                          </p:spTgt>
                                        </p:tgtEl>
                                        <p:attrNameLst>
                                          <p:attrName>style.opacity</p:attrName>
                                        </p:attrNameLst>
                                      </p:cBhvr>
                                      <p:to>
                                        <p:strVal val="1"/>
                                      </p:to>
                                    </p:set>
                                    <p:animEffect filter="image" prLst="opacity: 1">
                                      <p:cBhvr rctx="IE">
                                        <p:cTn id="56" dur="indefinite"/>
                                        <p:tgtEl>
                                          <p:spTgt spid="13">
                                            <p:txEl>
                                              <p:pRg st="4" end="4"/>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mph" presetSubtype="0" grpId="1" nodeType="clickEffect">
                                  <p:stCondLst>
                                    <p:cond delay="0"/>
                                  </p:stCondLst>
                                  <p:childTnLst>
                                    <p:set>
                                      <p:cBhvr rctx="PPT">
                                        <p:cTn id="60" dur="indefinite"/>
                                        <p:tgtEl>
                                          <p:spTgt spid="13">
                                            <p:txEl>
                                              <p:pRg st="5" end="5"/>
                                            </p:txEl>
                                          </p:spTgt>
                                        </p:tgtEl>
                                        <p:attrNameLst>
                                          <p:attrName>style.opacity</p:attrName>
                                        </p:attrNameLst>
                                      </p:cBhvr>
                                      <p:to>
                                        <p:strVal val="1"/>
                                      </p:to>
                                    </p:set>
                                    <p:animEffect filter="image" prLst="opacity: 1">
                                      <p:cBhvr rctx="IE">
                                        <p:cTn id="61" dur="indefinite"/>
                                        <p:tgtEl>
                                          <p:spTgt spid="13">
                                            <p:txEl>
                                              <p:pRg st="5" end="5"/>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grpId="1" nodeType="clickEffect">
                                  <p:stCondLst>
                                    <p:cond delay="0"/>
                                  </p:stCondLst>
                                  <p:childTnLst>
                                    <p:set>
                                      <p:cBhvr rctx="PPT">
                                        <p:cTn id="65" dur="indefinite"/>
                                        <p:tgtEl>
                                          <p:spTgt spid="13">
                                            <p:txEl>
                                              <p:pRg st="6" end="6"/>
                                            </p:txEl>
                                          </p:spTgt>
                                        </p:tgtEl>
                                        <p:attrNameLst>
                                          <p:attrName>style.opacity</p:attrName>
                                        </p:attrNameLst>
                                      </p:cBhvr>
                                      <p:to>
                                        <p:strVal val="1"/>
                                      </p:to>
                                    </p:set>
                                    <p:animEffect filter="image" prLst="opacity: 1">
                                      <p:cBhvr rctx="IE">
                                        <p:cTn id="66" dur="indefinite"/>
                                        <p:tgtEl>
                                          <p:spTgt spid="13">
                                            <p:txEl>
                                              <p:pRg st="6" end="6"/>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mph" presetSubtype="0" grpId="1" nodeType="clickEffect">
                                  <p:stCondLst>
                                    <p:cond delay="0"/>
                                  </p:stCondLst>
                                  <p:childTnLst>
                                    <p:set>
                                      <p:cBhvr rctx="PPT">
                                        <p:cTn id="70" dur="indefinite"/>
                                        <p:tgtEl>
                                          <p:spTgt spid="13">
                                            <p:txEl>
                                              <p:pRg st="7" end="7"/>
                                            </p:txEl>
                                          </p:spTgt>
                                        </p:tgtEl>
                                        <p:attrNameLst>
                                          <p:attrName>style.opacity</p:attrName>
                                        </p:attrNameLst>
                                      </p:cBhvr>
                                      <p:to>
                                        <p:strVal val="1"/>
                                      </p:to>
                                    </p:set>
                                    <p:animEffect filter="image" prLst="opacity: 1">
                                      <p:cBhvr rctx="IE">
                                        <p:cTn id="71" dur="indefinite"/>
                                        <p:tgtEl>
                                          <p:spTgt spid="13">
                                            <p:txEl>
                                              <p:pRg st="7" end="7"/>
                                            </p:txEl>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mph" presetSubtype="0" grpId="1" nodeType="clickEffect">
                                  <p:stCondLst>
                                    <p:cond delay="0"/>
                                  </p:stCondLst>
                                  <p:childTnLst>
                                    <p:set>
                                      <p:cBhvr rctx="PPT">
                                        <p:cTn id="75" dur="indefinite"/>
                                        <p:tgtEl>
                                          <p:spTgt spid="13">
                                            <p:txEl>
                                              <p:pRg st="8" end="8"/>
                                            </p:txEl>
                                          </p:spTgt>
                                        </p:tgtEl>
                                        <p:attrNameLst>
                                          <p:attrName>style.opacity</p:attrName>
                                        </p:attrNameLst>
                                      </p:cBhvr>
                                      <p:to>
                                        <p:strVal val="1"/>
                                      </p:to>
                                    </p:set>
                                    <p:animEffect filter="image" prLst="opacity: 1">
                                      <p:cBhvr rctx="IE">
                                        <p:cTn id="76" dur="indefinite"/>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9" presetClass="emph" presetSubtype="0" nodeType="withEffect">
                  <p:stCondLst>
                    <p:cond delay="0"/>
                  </p:stCondLst>
                  <p:childTnLst>
                    <p:set>
                      <p:cBhvr rctx="PPT">
                        <p:cTn dur="indefinite"/>
                        <p:tgtEl>
                          <p:spTgt spid="13"/>
                        </p:tgtEl>
                        <p:attrNameLst>
                          <p:attrName>style.opacity</p:attrName>
                        </p:attrNameLst>
                      </p:cBhvr>
                      <p:to>
                        <p:strVal val="0.25"/>
                      </p:to>
                    </p:set>
                    <p:animEffect filter="image" prLst="opacity: 0.25">
                      <p:cBhvr rctx="IE">
                        <p:cTn dur="indefinite"/>
                        <p:tgtEl>
                          <p:spTgt spid="13"/>
                        </p:tgtEl>
                      </p:cBhvr>
                    </p:animEffect>
                  </p:childTnLst>
                </p:cTn>
              </p:par>
            </p:tnLst>
          </p:tmpl>
          <p:tmpl lvl="2">
            <p:tnLst>
              <p:par>
                <p:cTn presetID="9" presetClass="emph" presetSubtype="0" nodeType="withEffect">
                  <p:stCondLst>
                    <p:cond delay="0"/>
                  </p:stCondLst>
                  <p:childTnLst>
                    <p:set>
                      <p:cBhvr rctx="PPT">
                        <p:cTn dur="indefinite"/>
                        <p:tgtEl>
                          <p:spTgt spid="13"/>
                        </p:tgtEl>
                        <p:attrNameLst>
                          <p:attrName>style.opacity</p:attrName>
                        </p:attrNameLst>
                      </p:cBhvr>
                      <p:to>
                        <p:strVal val="0.25"/>
                      </p:to>
                    </p:set>
                    <p:animEffect filter="image" prLst="opacity: 0.25">
                      <p:cBhvr rctx="IE">
                        <p:cTn dur="indefinite"/>
                        <p:tgtEl>
                          <p:spTgt spid="13"/>
                        </p:tgtEl>
                      </p:cBhvr>
                    </p:animEffect>
                  </p:childTnLst>
                </p:cTn>
              </p:par>
            </p:tnLst>
          </p:tmpl>
          <p:tmpl lvl="3">
            <p:tnLst>
              <p:par>
                <p:cTn presetID="9" presetClass="emph" presetSubtype="0" nodeType="withEffect">
                  <p:stCondLst>
                    <p:cond delay="0"/>
                  </p:stCondLst>
                  <p:childTnLst>
                    <p:set>
                      <p:cBhvr rctx="PPT">
                        <p:cTn dur="indefinite"/>
                        <p:tgtEl>
                          <p:spTgt spid="13"/>
                        </p:tgtEl>
                        <p:attrNameLst>
                          <p:attrName>style.opacity</p:attrName>
                        </p:attrNameLst>
                      </p:cBhvr>
                      <p:to>
                        <p:strVal val="0.25"/>
                      </p:to>
                    </p:set>
                    <p:animEffect filter="image" prLst="opacity: 0.25">
                      <p:cBhvr rctx="IE">
                        <p:cTn dur="indefinite"/>
                        <p:tgtEl>
                          <p:spTgt spid="13"/>
                        </p:tgtEl>
                      </p:cBhvr>
                    </p:animEffect>
                  </p:childTnLst>
                </p:cTn>
              </p:par>
            </p:tnLst>
          </p:tmpl>
          <p:tmpl lvl="4">
            <p:tnLst>
              <p:par>
                <p:cTn presetID="9" presetClass="emph" presetSubtype="0" nodeType="withEffect">
                  <p:stCondLst>
                    <p:cond delay="0"/>
                  </p:stCondLst>
                  <p:childTnLst>
                    <p:set>
                      <p:cBhvr rctx="PPT">
                        <p:cTn dur="indefinite"/>
                        <p:tgtEl>
                          <p:spTgt spid="13"/>
                        </p:tgtEl>
                        <p:attrNameLst>
                          <p:attrName>style.opacity</p:attrName>
                        </p:attrNameLst>
                      </p:cBhvr>
                      <p:to>
                        <p:strVal val="0.25"/>
                      </p:to>
                    </p:set>
                    <p:animEffect filter="image" prLst="opacity: 0.25">
                      <p:cBhvr rctx="IE">
                        <p:cTn dur="indefinite"/>
                        <p:tgtEl>
                          <p:spTgt spid="13"/>
                        </p:tgtEl>
                      </p:cBhvr>
                    </p:animEffect>
                  </p:childTnLst>
                </p:cTn>
              </p:par>
            </p:tnLst>
          </p:tmpl>
          <p:tmpl lvl="5">
            <p:tnLst>
              <p:par>
                <p:cTn presetID="9" presetClass="emph" presetSubtype="0" nodeType="withEffect">
                  <p:stCondLst>
                    <p:cond delay="0"/>
                  </p:stCondLst>
                  <p:childTnLst>
                    <p:set>
                      <p:cBhvr rctx="PPT">
                        <p:cTn dur="indefinite"/>
                        <p:tgtEl>
                          <p:spTgt spid="13"/>
                        </p:tgtEl>
                        <p:attrNameLst>
                          <p:attrName>style.opacity</p:attrName>
                        </p:attrNameLst>
                      </p:cBhvr>
                      <p:to>
                        <p:strVal val="0.25"/>
                      </p:to>
                    </p:set>
                    <p:animEffect filter="image" prLst="opacity: 0.25">
                      <p:cBhvr rctx="IE">
                        <p:cTn dur="indefinite"/>
                        <p:tgtEl>
                          <p:spTgt spid="13"/>
                        </p:tgtEl>
                      </p:cBhvr>
                    </p:animEffect>
                  </p:childTnLst>
                </p:cTn>
              </p:par>
            </p:tnLst>
          </p:tmpl>
          <p:tmpl lvl="6">
            <p:tnLst>
              <p:par>
                <p:cTn presetID="9" presetClass="emph" presetSubtype="0" nodeType="withEffect">
                  <p:stCondLst>
                    <p:cond delay="0"/>
                  </p:stCondLst>
                  <p:childTnLst>
                    <p:set>
                      <p:cBhvr rctx="PPT">
                        <p:cTn dur="indefinite"/>
                        <p:tgtEl>
                          <p:spTgt spid="13"/>
                        </p:tgtEl>
                        <p:attrNameLst>
                          <p:attrName>style.opacity</p:attrName>
                        </p:attrNameLst>
                      </p:cBhvr>
                      <p:to>
                        <p:strVal val="0.25"/>
                      </p:to>
                    </p:set>
                    <p:animEffect filter="image" prLst="opacity: 0.25">
                      <p:cBhvr rctx="IE">
                        <p:cTn dur="indefinite"/>
                        <p:tgtEl>
                          <p:spTgt spid="13"/>
                        </p:tgtEl>
                      </p:cBhvr>
                    </p:animEffect>
                  </p:childTnLst>
                </p:cTn>
              </p:par>
            </p:tnLst>
          </p:tmpl>
          <p:tmpl lvl="7">
            <p:tnLst>
              <p:par>
                <p:cTn presetID="9" presetClass="emph" presetSubtype="0" nodeType="withEffect">
                  <p:stCondLst>
                    <p:cond delay="0"/>
                  </p:stCondLst>
                  <p:childTnLst>
                    <p:set>
                      <p:cBhvr rctx="PPT">
                        <p:cTn dur="indefinite"/>
                        <p:tgtEl>
                          <p:spTgt spid="13"/>
                        </p:tgtEl>
                        <p:attrNameLst>
                          <p:attrName>style.opacity</p:attrName>
                        </p:attrNameLst>
                      </p:cBhvr>
                      <p:to>
                        <p:strVal val="0.25"/>
                      </p:to>
                    </p:set>
                    <p:animEffect filter="image" prLst="opacity: 0.25">
                      <p:cBhvr rctx="IE">
                        <p:cTn dur="indefinite"/>
                        <p:tgtEl>
                          <p:spTgt spid="13"/>
                        </p:tgtEl>
                      </p:cBhvr>
                    </p:animEffect>
                  </p:childTnLst>
                </p:cTn>
              </p:par>
            </p:tnLst>
          </p:tmpl>
          <p:tmpl lvl="8">
            <p:tnLst>
              <p:par>
                <p:cTn presetID="9" presetClass="emph" presetSubtype="0" nodeType="withEffect">
                  <p:stCondLst>
                    <p:cond delay="0"/>
                  </p:stCondLst>
                  <p:childTnLst>
                    <p:set>
                      <p:cBhvr rctx="PPT">
                        <p:cTn dur="indefinite"/>
                        <p:tgtEl>
                          <p:spTgt spid="13"/>
                        </p:tgtEl>
                        <p:attrNameLst>
                          <p:attrName>style.opacity</p:attrName>
                        </p:attrNameLst>
                      </p:cBhvr>
                      <p:to>
                        <p:strVal val="0.25"/>
                      </p:to>
                    </p:set>
                    <p:animEffect filter="image" prLst="opacity: 0.25">
                      <p:cBhvr rctx="IE">
                        <p:cTn dur="indefinite"/>
                        <p:tgtEl>
                          <p:spTgt spid="13"/>
                        </p:tgtEl>
                      </p:cBhvr>
                    </p:animEffect>
                  </p:childTnLst>
                </p:cTn>
              </p:par>
            </p:tnLst>
          </p:tmpl>
          <p:tmpl lvl="9">
            <p:tnLst>
              <p:par>
                <p:cTn presetID="9" presetClass="emph" presetSubtype="0" nodeType="withEffect">
                  <p:stCondLst>
                    <p:cond delay="0"/>
                  </p:stCondLst>
                  <p:childTnLst>
                    <p:set>
                      <p:cBhvr rctx="PPT">
                        <p:cTn dur="indefinite"/>
                        <p:tgtEl>
                          <p:spTgt spid="13"/>
                        </p:tgtEl>
                        <p:attrNameLst>
                          <p:attrName>style.opacity</p:attrName>
                        </p:attrNameLst>
                      </p:cBhvr>
                      <p:to>
                        <p:strVal val="0.25"/>
                      </p:to>
                    </p:set>
                    <p:animEffect filter="image" prLst="opacity: 0.25">
                      <p:cBhvr rctx="IE">
                        <p:cTn dur="indefinite"/>
                        <p:tgtEl>
                          <p:spTgt spid="13"/>
                        </p:tgtEl>
                      </p:cBhvr>
                    </p:animEffect>
                  </p:childTnLst>
                </p:cTn>
              </p:par>
            </p:tnLst>
          </p:tmpl>
        </p:tmplLst>
      </p:bldP>
      <p:bldP spid="13" grpId="1" build="p">
        <p:tmplLst>
          <p:tmpl lvl="1">
            <p:tnLst>
              <p:par>
                <p:cTn presetID="9" presetClass="emph" presetSubtype="0" nodeType="clickEffect">
                  <p:stCondLst>
                    <p:cond delay="0"/>
                  </p:stCondLst>
                  <p:childTnLst>
                    <p:set>
                      <p:cBhvr rctx="PPT">
                        <p:cTn dur="indefinite"/>
                        <p:tgtEl>
                          <p:spTgt spid="13"/>
                        </p:tgtEl>
                        <p:attrNameLst>
                          <p:attrName>style.opacity</p:attrName>
                        </p:attrNameLst>
                      </p:cBhvr>
                      <p:to>
                        <p:strVal val="1"/>
                      </p:to>
                    </p:set>
                    <p:animEffect filter="image" prLst="opacity: 1">
                      <p:cBhvr rctx="IE">
                        <p:cTn dur="indefinite"/>
                        <p:tgtEl>
                          <p:spTgt spid="13"/>
                        </p:tgtEl>
                      </p:cBhvr>
                    </p:animEffect>
                  </p:childTnLst>
                </p:cTn>
              </p:par>
            </p:tnLst>
          </p:tmpl>
          <p:tmpl lvl="2">
            <p:tnLst>
              <p:par>
                <p:cTn presetID="9" presetClass="emph" presetSubtype="0" nodeType="clickEffect">
                  <p:stCondLst>
                    <p:cond delay="0"/>
                  </p:stCondLst>
                  <p:childTnLst>
                    <p:set>
                      <p:cBhvr rctx="PPT">
                        <p:cTn dur="indefinite"/>
                        <p:tgtEl>
                          <p:spTgt spid="13"/>
                        </p:tgtEl>
                        <p:attrNameLst>
                          <p:attrName>style.opacity</p:attrName>
                        </p:attrNameLst>
                      </p:cBhvr>
                      <p:to>
                        <p:strVal val="1"/>
                      </p:to>
                    </p:set>
                    <p:animEffect filter="image" prLst="opacity: 1">
                      <p:cBhvr rctx="IE">
                        <p:cTn dur="indefinite"/>
                        <p:tgtEl>
                          <p:spTgt spid="13"/>
                        </p:tgtEl>
                      </p:cBhvr>
                    </p:animEffect>
                  </p:childTnLst>
                </p:cTn>
              </p:par>
            </p:tnLst>
          </p:tmpl>
          <p:tmpl lvl="3">
            <p:tnLst>
              <p:par>
                <p:cTn presetID="9" presetClass="emph" presetSubtype="0" nodeType="clickEffect">
                  <p:stCondLst>
                    <p:cond delay="0"/>
                  </p:stCondLst>
                  <p:childTnLst>
                    <p:set>
                      <p:cBhvr rctx="PPT">
                        <p:cTn dur="indefinite"/>
                        <p:tgtEl>
                          <p:spTgt spid="13"/>
                        </p:tgtEl>
                        <p:attrNameLst>
                          <p:attrName>style.opacity</p:attrName>
                        </p:attrNameLst>
                      </p:cBhvr>
                      <p:to>
                        <p:strVal val="1"/>
                      </p:to>
                    </p:set>
                    <p:animEffect filter="image" prLst="opacity: 1">
                      <p:cBhvr rctx="IE">
                        <p:cTn dur="indefinite"/>
                        <p:tgtEl>
                          <p:spTgt spid="13"/>
                        </p:tgtEl>
                      </p:cBhvr>
                    </p:animEffect>
                  </p:childTnLst>
                </p:cTn>
              </p:par>
            </p:tnLst>
          </p:tmpl>
          <p:tmpl lvl="4">
            <p:tnLst>
              <p:par>
                <p:cTn presetID="9" presetClass="emph" presetSubtype="0" nodeType="clickEffect">
                  <p:stCondLst>
                    <p:cond delay="0"/>
                  </p:stCondLst>
                  <p:childTnLst>
                    <p:set>
                      <p:cBhvr rctx="PPT">
                        <p:cTn dur="indefinite"/>
                        <p:tgtEl>
                          <p:spTgt spid="13"/>
                        </p:tgtEl>
                        <p:attrNameLst>
                          <p:attrName>style.opacity</p:attrName>
                        </p:attrNameLst>
                      </p:cBhvr>
                      <p:to>
                        <p:strVal val="1"/>
                      </p:to>
                    </p:set>
                    <p:animEffect filter="image" prLst="opacity: 1">
                      <p:cBhvr rctx="IE">
                        <p:cTn dur="indefinite"/>
                        <p:tgtEl>
                          <p:spTgt spid="13"/>
                        </p:tgtEl>
                      </p:cBhvr>
                    </p:animEffect>
                  </p:childTnLst>
                </p:cTn>
              </p:par>
            </p:tnLst>
          </p:tmpl>
          <p:tmpl lvl="5">
            <p:tnLst>
              <p:par>
                <p:cTn presetID="9" presetClass="emph" presetSubtype="0" nodeType="clickEffect">
                  <p:stCondLst>
                    <p:cond delay="0"/>
                  </p:stCondLst>
                  <p:childTnLst>
                    <p:set>
                      <p:cBhvr rctx="PPT">
                        <p:cTn dur="indefinite"/>
                        <p:tgtEl>
                          <p:spTgt spid="13"/>
                        </p:tgtEl>
                        <p:attrNameLst>
                          <p:attrName>style.opacity</p:attrName>
                        </p:attrNameLst>
                      </p:cBhvr>
                      <p:to>
                        <p:strVal val="1"/>
                      </p:to>
                    </p:set>
                    <p:animEffect filter="image" prLst="opacity: 1">
                      <p:cBhvr rctx="IE">
                        <p:cTn dur="indefinite"/>
                        <p:tgtEl>
                          <p:spTgt spid="13"/>
                        </p:tgtEl>
                      </p:cBhvr>
                    </p:animEffect>
                  </p:childTnLst>
                </p:cTn>
              </p:par>
            </p:tnLst>
          </p:tmpl>
          <p:tmpl lvl="6">
            <p:tnLst>
              <p:par>
                <p:cTn presetID="9" presetClass="emph" presetSubtype="0" nodeType="clickEffect">
                  <p:stCondLst>
                    <p:cond delay="0"/>
                  </p:stCondLst>
                  <p:childTnLst>
                    <p:set>
                      <p:cBhvr rctx="PPT">
                        <p:cTn dur="indefinite"/>
                        <p:tgtEl>
                          <p:spTgt spid="13"/>
                        </p:tgtEl>
                        <p:attrNameLst>
                          <p:attrName>style.opacity</p:attrName>
                        </p:attrNameLst>
                      </p:cBhvr>
                      <p:to>
                        <p:strVal val="1"/>
                      </p:to>
                    </p:set>
                    <p:animEffect filter="image" prLst="opacity: 1">
                      <p:cBhvr rctx="IE">
                        <p:cTn dur="indefinite"/>
                        <p:tgtEl>
                          <p:spTgt spid="13"/>
                        </p:tgtEl>
                      </p:cBhvr>
                    </p:animEffect>
                  </p:childTnLst>
                </p:cTn>
              </p:par>
            </p:tnLst>
          </p:tmpl>
          <p:tmpl lvl="7">
            <p:tnLst>
              <p:par>
                <p:cTn presetID="9" presetClass="emph" presetSubtype="0" nodeType="clickEffect">
                  <p:stCondLst>
                    <p:cond delay="0"/>
                  </p:stCondLst>
                  <p:childTnLst>
                    <p:set>
                      <p:cBhvr rctx="PPT">
                        <p:cTn dur="indefinite"/>
                        <p:tgtEl>
                          <p:spTgt spid="13"/>
                        </p:tgtEl>
                        <p:attrNameLst>
                          <p:attrName>style.opacity</p:attrName>
                        </p:attrNameLst>
                      </p:cBhvr>
                      <p:to>
                        <p:strVal val="1"/>
                      </p:to>
                    </p:set>
                    <p:animEffect filter="image" prLst="opacity: 1">
                      <p:cBhvr rctx="IE">
                        <p:cTn dur="indefinite"/>
                        <p:tgtEl>
                          <p:spTgt spid="13"/>
                        </p:tgtEl>
                      </p:cBhvr>
                    </p:animEffect>
                  </p:childTnLst>
                </p:cTn>
              </p:par>
            </p:tnLst>
          </p:tmpl>
          <p:tmpl lvl="8">
            <p:tnLst>
              <p:par>
                <p:cTn presetID="9" presetClass="emph" presetSubtype="0" nodeType="clickEffect">
                  <p:stCondLst>
                    <p:cond delay="0"/>
                  </p:stCondLst>
                  <p:childTnLst>
                    <p:set>
                      <p:cBhvr rctx="PPT">
                        <p:cTn dur="indefinite"/>
                        <p:tgtEl>
                          <p:spTgt spid="13"/>
                        </p:tgtEl>
                        <p:attrNameLst>
                          <p:attrName>style.opacity</p:attrName>
                        </p:attrNameLst>
                      </p:cBhvr>
                      <p:to>
                        <p:strVal val="1"/>
                      </p:to>
                    </p:set>
                    <p:animEffect filter="image" prLst="opacity: 1">
                      <p:cBhvr rctx="IE">
                        <p:cTn dur="indefinite"/>
                        <p:tgtEl>
                          <p:spTgt spid="13"/>
                        </p:tgtEl>
                      </p:cBhvr>
                    </p:animEffect>
                  </p:childTnLst>
                </p:cTn>
              </p:par>
            </p:tnLst>
          </p:tmpl>
          <p:tmpl lvl="9">
            <p:tnLst>
              <p:par>
                <p:cTn presetID="9" presetClass="emph" presetSubtype="0" nodeType="clickEffect">
                  <p:stCondLst>
                    <p:cond delay="0"/>
                  </p:stCondLst>
                  <p:childTnLst>
                    <p:set>
                      <p:cBhvr rctx="PPT">
                        <p:cTn dur="indefinite"/>
                        <p:tgtEl>
                          <p:spTgt spid="13"/>
                        </p:tgtEl>
                        <p:attrNameLst>
                          <p:attrName>style.opacity</p:attrName>
                        </p:attrNameLst>
                      </p:cBhvr>
                      <p:to>
                        <p:strVal val="1"/>
                      </p:to>
                    </p:set>
                    <p:animEffect filter="image" prLst="opacity: 1">
                      <p:cBhvr rctx="IE">
                        <p:cTn dur="indefinite"/>
                        <p:tgtEl>
                          <p:spTgt spid="13"/>
                        </p:tgtEl>
                      </p:cBhvr>
                    </p:animEffect>
                  </p:childTnLst>
                </p:cTn>
              </p:par>
            </p:tnLst>
          </p:tmpl>
        </p:tmplLst>
      </p:bldP>
    </p:bldLst>
  </p:timing>
  <p:hf hdr="0" ftr="0" dt="0"/>
  <p:txStyles>
    <p:titleStyle>
      <a:lvl1pPr algn="l" rtl="0" eaLnBrk="0" fontAlgn="base" hangingPunct="0">
        <a:spcBef>
          <a:spcPct val="0"/>
        </a:spcBef>
        <a:spcAft>
          <a:spcPct val="0"/>
        </a:spcAft>
        <a:defRPr lang="es-ES"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Tw Cen MT" pitchFamily="34" charset="0"/>
        </a:defRPr>
      </a:lvl2pPr>
      <a:lvl3pPr algn="l" rtl="0" eaLnBrk="0" fontAlgn="base" hangingPunct="0">
        <a:spcBef>
          <a:spcPct val="0"/>
        </a:spcBef>
        <a:spcAft>
          <a:spcPct val="0"/>
        </a:spcAft>
        <a:defRPr sz="3800">
          <a:solidFill>
            <a:schemeClr val="tx2"/>
          </a:solidFill>
          <a:latin typeface="Tw Cen MT" pitchFamily="34" charset="0"/>
        </a:defRPr>
      </a:lvl3pPr>
      <a:lvl4pPr algn="l" rtl="0" eaLnBrk="0" fontAlgn="base" hangingPunct="0">
        <a:spcBef>
          <a:spcPct val="0"/>
        </a:spcBef>
        <a:spcAft>
          <a:spcPct val="0"/>
        </a:spcAft>
        <a:defRPr sz="3800">
          <a:solidFill>
            <a:schemeClr val="tx2"/>
          </a:solidFill>
          <a:latin typeface="Tw Cen MT" pitchFamily="34" charset="0"/>
        </a:defRPr>
      </a:lvl4pPr>
      <a:lvl5pPr algn="l" rtl="0" eaLnBrk="0" fontAlgn="base" hangingPunct="0">
        <a:spcBef>
          <a:spcPct val="0"/>
        </a:spcBef>
        <a:spcAft>
          <a:spcPct val="0"/>
        </a:spcAft>
        <a:defRPr sz="3800">
          <a:solidFill>
            <a:schemeClr val="tx2"/>
          </a:solidFill>
          <a:latin typeface="Tw Cen MT" pitchFamily="34" charset="0"/>
        </a:defRPr>
      </a:lvl5pPr>
      <a:lvl6pPr marL="457200" algn="l" rtl="0" fontAlgn="base">
        <a:spcBef>
          <a:spcPct val="0"/>
        </a:spcBef>
        <a:spcAft>
          <a:spcPct val="0"/>
        </a:spcAft>
        <a:defRPr sz="3800">
          <a:solidFill>
            <a:schemeClr val="tx2"/>
          </a:solidFill>
          <a:latin typeface="Tw Cen MT" pitchFamily="34" charset="0"/>
        </a:defRPr>
      </a:lvl6pPr>
      <a:lvl7pPr marL="914400" algn="l" rtl="0" fontAlgn="base">
        <a:spcBef>
          <a:spcPct val="0"/>
        </a:spcBef>
        <a:spcAft>
          <a:spcPct val="0"/>
        </a:spcAft>
        <a:defRPr sz="3800">
          <a:solidFill>
            <a:schemeClr val="tx2"/>
          </a:solidFill>
          <a:latin typeface="Tw Cen MT" pitchFamily="34" charset="0"/>
        </a:defRPr>
      </a:lvl7pPr>
      <a:lvl8pPr marL="1371600" algn="l" rtl="0" fontAlgn="base">
        <a:spcBef>
          <a:spcPct val="0"/>
        </a:spcBef>
        <a:spcAft>
          <a:spcPct val="0"/>
        </a:spcAft>
        <a:defRPr sz="3800">
          <a:solidFill>
            <a:schemeClr val="tx2"/>
          </a:solidFill>
          <a:latin typeface="Tw Cen MT" pitchFamily="34" charset="0"/>
        </a:defRPr>
      </a:lvl8pPr>
      <a:lvl9pPr marL="1828800" algn="l" rtl="0" fontAlgn="base">
        <a:spcBef>
          <a:spcPct val="0"/>
        </a:spcBef>
        <a:spcAft>
          <a:spcPct val="0"/>
        </a:spcAft>
        <a:defRPr sz="38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lang="es-ES"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lang="es-ES"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lang="es-ES"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lang="es-ES"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lang="es-ES"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lang="es-ES"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lang="es-ES"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lang="es-ES"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lang="es-ES" sz="1800" kern="1200" baseline="0">
          <a:solidFill>
            <a:schemeClr val="tx1"/>
          </a:solidFill>
          <a:latin typeface="+mn-lt"/>
          <a:ea typeface="+mn-ea"/>
          <a:cs typeface="+mn-cs"/>
        </a:defRPr>
      </a:lvl9pPr>
    </p:bodyStyle>
    <p:otherStyle>
      <a:lvl1pPr marL="0" algn="l" rtl="0" eaLnBrk="1" latinLnBrk="0" hangingPunct="1">
        <a:defRPr lang="es-ES" kern="1200">
          <a:solidFill>
            <a:schemeClr val="tx1"/>
          </a:solidFill>
          <a:latin typeface="+mn-lt"/>
          <a:ea typeface="+mn-ea"/>
          <a:cs typeface="+mn-cs"/>
        </a:defRPr>
      </a:lvl1pPr>
      <a:lvl2pPr marL="457200" algn="l" rtl="0" eaLnBrk="1" hangingPunct="1">
        <a:defRPr lang="es-ES" kern="1200">
          <a:solidFill>
            <a:schemeClr val="tx1"/>
          </a:solidFill>
          <a:latin typeface="+mn-lt"/>
          <a:ea typeface="+mn-ea"/>
          <a:cs typeface="+mn-cs"/>
        </a:defRPr>
      </a:lvl2pPr>
      <a:lvl3pPr marL="914400" algn="l" rtl="0" eaLnBrk="1" hangingPunct="1">
        <a:defRPr lang="es-ES" kern="1200">
          <a:solidFill>
            <a:schemeClr val="tx1"/>
          </a:solidFill>
          <a:latin typeface="+mn-lt"/>
          <a:ea typeface="+mn-ea"/>
          <a:cs typeface="+mn-cs"/>
        </a:defRPr>
      </a:lvl3pPr>
      <a:lvl4pPr marL="1371600" algn="l" rtl="0" eaLnBrk="1" hangingPunct="1">
        <a:defRPr lang="es-ES" kern="1200">
          <a:solidFill>
            <a:schemeClr val="tx1"/>
          </a:solidFill>
          <a:latin typeface="+mn-lt"/>
          <a:ea typeface="+mn-ea"/>
          <a:cs typeface="+mn-cs"/>
        </a:defRPr>
      </a:lvl4pPr>
      <a:lvl5pPr marL="1828800" algn="l" rtl="0" eaLnBrk="1" hangingPunct="1">
        <a:defRPr lang="es-ES" kern="1200">
          <a:solidFill>
            <a:schemeClr val="tx1"/>
          </a:solidFill>
          <a:latin typeface="+mn-lt"/>
          <a:ea typeface="+mn-ea"/>
          <a:cs typeface="+mn-cs"/>
        </a:defRPr>
      </a:lvl5pPr>
      <a:lvl6pPr marL="2286000" algn="l" rtl="0" eaLnBrk="1" hangingPunct="1">
        <a:defRPr lang="es-ES" kern="1200">
          <a:solidFill>
            <a:schemeClr val="tx1"/>
          </a:solidFill>
          <a:latin typeface="+mn-lt"/>
          <a:ea typeface="+mn-ea"/>
          <a:cs typeface="+mn-cs"/>
        </a:defRPr>
      </a:lvl6pPr>
      <a:lvl7pPr marL="2743200" algn="l" rtl="0" eaLnBrk="1" hangingPunct="1">
        <a:defRPr lang="es-ES" kern="1200">
          <a:solidFill>
            <a:schemeClr val="tx1"/>
          </a:solidFill>
          <a:latin typeface="+mn-lt"/>
          <a:ea typeface="+mn-ea"/>
          <a:cs typeface="+mn-cs"/>
        </a:defRPr>
      </a:lvl7pPr>
      <a:lvl8pPr marL="3200400" algn="l" rtl="0" eaLnBrk="1" hangingPunct="1">
        <a:defRPr lang="es-ES" kern="1200">
          <a:solidFill>
            <a:schemeClr val="tx1"/>
          </a:solidFill>
          <a:latin typeface="+mn-lt"/>
          <a:ea typeface="+mn-ea"/>
          <a:cs typeface="+mn-cs"/>
        </a:defRPr>
      </a:lvl8pPr>
      <a:lvl9pPr marL="3657600" algn="l" rtl="0" eaLnBrk="1" hangingPunct="1">
        <a:defRPr lang="es-ES"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775" y="1143000"/>
            <a:ext cx="8153400" cy="4983163"/>
          </a:xfrm>
          <a:prstGeom prst="rect">
            <a:avLst/>
          </a:prstGeom>
        </p:spPr>
        <p:txBody>
          <a:bodyPr vert="horz">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a:p>
            <a:pPr lvl="5"/>
            <a:r>
              <a:rPr lang="es-ES" dirty="0"/>
              <a:t>Sexto nivel</a:t>
            </a:r>
          </a:p>
          <a:p>
            <a:pPr lvl="6"/>
            <a:r>
              <a:rPr lang="es-ES" dirty="0"/>
              <a:t>Séptimo nivel</a:t>
            </a:r>
          </a:p>
          <a:p>
            <a:pPr lvl="7"/>
            <a:r>
              <a:rPr lang="es-ES" dirty="0"/>
              <a:t>Octavo nivel</a:t>
            </a:r>
          </a:p>
          <a:p>
            <a:pPr lvl="8"/>
            <a:r>
              <a:rPr lang="es-ES" dirty="0"/>
              <a:t>Noveno nivel</a:t>
            </a:r>
          </a:p>
        </p:txBody>
      </p:sp>
    </p:spTree>
    <p:extLst>
      <p:ext uri="{BB962C8B-B14F-4D97-AF65-F5344CB8AC3E}">
        <p14:creationId xmlns:p14="http://schemas.microsoft.com/office/powerpoint/2010/main" val="2810101416"/>
      </p:ext>
    </p:extLst>
  </p:cSld>
  <p:clrMap bg1="lt1" tx1="dk1" bg2="lt2" tx2="dk2" accent1="accent1" accent2="accent2" accent3="accent3" accent4="accent4" accent5="accent5" accent6="accent6" hlink="hlink" folHlink="folHlink"/>
  <p:sldLayoutIdLst>
    <p:sldLayoutId id="2147483934" r:id="rId1"/>
  </p:sldLayoutIdLst>
  <p:timing>
    <p:tnLst>
      <p:par>
        <p:cTn id="1" dur="indefinite" restart="never" nodeType="tmRoot"/>
      </p:par>
    </p:tnLst>
  </p:timing>
  <p:hf hdr="0" ftr="0" dt="0"/>
  <p:txStyles>
    <p:titleStyle>
      <a:lvl1pPr algn="l" rtl="0" eaLnBrk="0" fontAlgn="base" hangingPunct="0">
        <a:spcBef>
          <a:spcPct val="0"/>
        </a:spcBef>
        <a:spcAft>
          <a:spcPct val="0"/>
        </a:spcAft>
        <a:defRPr lang="es-ES"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Tw Cen MT" pitchFamily="34" charset="0"/>
        </a:defRPr>
      </a:lvl2pPr>
      <a:lvl3pPr algn="l" rtl="0" eaLnBrk="0" fontAlgn="base" hangingPunct="0">
        <a:spcBef>
          <a:spcPct val="0"/>
        </a:spcBef>
        <a:spcAft>
          <a:spcPct val="0"/>
        </a:spcAft>
        <a:defRPr sz="3800">
          <a:solidFill>
            <a:schemeClr val="tx2"/>
          </a:solidFill>
          <a:latin typeface="Tw Cen MT" pitchFamily="34" charset="0"/>
        </a:defRPr>
      </a:lvl3pPr>
      <a:lvl4pPr algn="l" rtl="0" eaLnBrk="0" fontAlgn="base" hangingPunct="0">
        <a:spcBef>
          <a:spcPct val="0"/>
        </a:spcBef>
        <a:spcAft>
          <a:spcPct val="0"/>
        </a:spcAft>
        <a:defRPr sz="3800">
          <a:solidFill>
            <a:schemeClr val="tx2"/>
          </a:solidFill>
          <a:latin typeface="Tw Cen MT" pitchFamily="34" charset="0"/>
        </a:defRPr>
      </a:lvl4pPr>
      <a:lvl5pPr algn="l" rtl="0" eaLnBrk="0" fontAlgn="base" hangingPunct="0">
        <a:spcBef>
          <a:spcPct val="0"/>
        </a:spcBef>
        <a:spcAft>
          <a:spcPct val="0"/>
        </a:spcAft>
        <a:defRPr sz="3800">
          <a:solidFill>
            <a:schemeClr val="tx2"/>
          </a:solidFill>
          <a:latin typeface="Tw Cen MT" pitchFamily="34" charset="0"/>
        </a:defRPr>
      </a:lvl5pPr>
      <a:lvl6pPr marL="457200" algn="l" rtl="0" fontAlgn="base">
        <a:spcBef>
          <a:spcPct val="0"/>
        </a:spcBef>
        <a:spcAft>
          <a:spcPct val="0"/>
        </a:spcAft>
        <a:defRPr sz="3800">
          <a:solidFill>
            <a:schemeClr val="tx2"/>
          </a:solidFill>
          <a:latin typeface="Tw Cen MT" pitchFamily="34" charset="0"/>
        </a:defRPr>
      </a:lvl6pPr>
      <a:lvl7pPr marL="914400" algn="l" rtl="0" fontAlgn="base">
        <a:spcBef>
          <a:spcPct val="0"/>
        </a:spcBef>
        <a:spcAft>
          <a:spcPct val="0"/>
        </a:spcAft>
        <a:defRPr sz="3800">
          <a:solidFill>
            <a:schemeClr val="tx2"/>
          </a:solidFill>
          <a:latin typeface="Tw Cen MT" pitchFamily="34" charset="0"/>
        </a:defRPr>
      </a:lvl7pPr>
      <a:lvl8pPr marL="1371600" algn="l" rtl="0" fontAlgn="base">
        <a:spcBef>
          <a:spcPct val="0"/>
        </a:spcBef>
        <a:spcAft>
          <a:spcPct val="0"/>
        </a:spcAft>
        <a:defRPr sz="3800">
          <a:solidFill>
            <a:schemeClr val="tx2"/>
          </a:solidFill>
          <a:latin typeface="Tw Cen MT" pitchFamily="34" charset="0"/>
        </a:defRPr>
      </a:lvl8pPr>
      <a:lvl9pPr marL="1828800" algn="l" rtl="0" fontAlgn="base">
        <a:spcBef>
          <a:spcPct val="0"/>
        </a:spcBef>
        <a:spcAft>
          <a:spcPct val="0"/>
        </a:spcAft>
        <a:defRPr sz="38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lang="es-ES"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lang="es-ES"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lang="es-ES"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lang="es-ES"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lang="es-ES"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lang="es-ES"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lang="es-ES"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lang="es-ES"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lang="es-ES" sz="1800" kern="1200" baseline="0">
          <a:solidFill>
            <a:schemeClr val="tx1"/>
          </a:solidFill>
          <a:latin typeface="+mn-lt"/>
          <a:ea typeface="+mn-ea"/>
          <a:cs typeface="+mn-cs"/>
        </a:defRPr>
      </a:lvl9pPr>
    </p:bodyStyle>
    <p:otherStyle>
      <a:lvl1pPr marL="0" algn="l" rtl="0" eaLnBrk="1" latinLnBrk="0" hangingPunct="1">
        <a:defRPr lang="es-ES" kern="1200">
          <a:solidFill>
            <a:schemeClr val="tx1"/>
          </a:solidFill>
          <a:latin typeface="+mn-lt"/>
          <a:ea typeface="+mn-ea"/>
          <a:cs typeface="+mn-cs"/>
        </a:defRPr>
      </a:lvl1pPr>
      <a:lvl2pPr marL="457200" algn="l" rtl="0" eaLnBrk="1" hangingPunct="1">
        <a:defRPr lang="es-ES" kern="1200">
          <a:solidFill>
            <a:schemeClr val="tx1"/>
          </a:solidFill>
          <a:latin typeface="+mn-lt"/>
          <a:ea typeface="+mn-ea"/>
          <a:cs typeface="+mn-cs"/>
        </a:defRPr>
      </a:lvl2pPr>
      <a:lvl3pPr marL="914400" algn="l" rtl="0" eaLnBrk="1" hangingPunct="1">
        <a:defRPr lang="es-ES" kern="1200">
          <a:solidFill>
            <a:schemeClr val="tx1"/>
          </a:solidFill>
          <a:latin typeface="+mn-lt"/>
          <a:ea typeface="+mn-ea"/>
          <a:cs typeface="+mn-cs"/>
        </a:defRPr>
      </a:lvl3pPr>
      <a:lvl4pPr marL="1371600" algn="l" rtl="0" eaLnBrk="1" hangingPunct="1">
        <a:defRPr lang="es-ES" kern="1200">
          <a:solidFill>
            <a:schemeClr val="tx1"/>
          </a:solidFill>
          <a:latin typeface="+mn-lt"/>
          <a:ea typeface="+mn-ea"/>
          <a:cs typeface="+mn-cs"/>
        </a:defRPr>
      </a:lvl4pPr>
      <a:lvl5pPr marL="1828800" algn="l" rtl="0" eaLnBrk="1" hangingPunct="1">
        <a:defRPr lang="es-ES" kern="1200">
          <a:solidFill>
            <a:schemeClr val="tx1"/>
          </a:solidFill>
          <a:latin typeface="+mn-lt"/>
          <a:ea typeface="+mn-ea"/>
          <a:cs typeface="+mn-cs"/>
        </a:defRPr>
      </a:lvl5pPr>
      <a:lvl6pPr marL="2286000" algn="l" rtl="0" eaLnBrk="1" hangingPunct="1">
        <a:defRPr lang="es-ES" kern="1200">
          <a:solidFill>
            <a:schemeClr val="tx1"/>
          </a:solidFill>
          <a:latin typeface="+mn-lt"/>
          <a:ea typeface="+mn-ea"/>
          <a:cs typeface="+mn-cs"/>
        </a:defRPr>
      </a:lvl6pPr>
      <a:lvl7pPr marL="2743200" algn="l" rtl="0" eaLnBrk="1" hangingPunct="1">
        <a:defRPr lang="es-ES" kern="1200">
          <a:solidFill>
            <a:schemeClr val="tx1"/>
          </a:solidFill>
          <a:latin typeface="+mn-lt"/>
          <a:ea typeface="+mn-ea"/>
          <a:cs typeface="+mn-cs"/>
        </a:defRPr>
      </a:lvl7pPr>
      <a:lvl8pPr marL="3200400" algn="l" rtl="0" eaLnBrk="1" hangingPunct="1">
        <a:defRPr lang="es-ES" kern="1200">
          <a:solidFill>
            <a:schemeClr val="tx1"/>
          </a:solidFill>
          <a:latin typeface="+mn-lt"/>
          <a:ea typeface="+mn-ea"/>
          <a:cs typeface="+mn-cs"/>
        </a:defRPr>
      </a:lvl8pPr>
      <a:lvl9pPr marL="3657600" algn="l" rtl="0" eaLnBrk="1" hangingPunct="1">
        <a:defRPr lang="es-ES"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scikit-image.org/docs/dev/auto_examples/features_detection/plot_local_binary_pattern.html" TargetMode="Externa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scikit-image.org/docs/dev/auto_examples/features_detection/plot_hog.html" TargetMode="External"/><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acktPublishing/Mastering-OpenCV-4-with-Python/blob/master/Chapter10/01-chapter-content/digits.png" TargetMode="External"/><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PacktPublishing/Mastering-OpenCV-4-with-Python/blob/master/Chapter10/01-chapter-content/svm_handwritten_digits_recognition_preprocessing_hog_c_gamma.py" TargetMode="External"/><Relationship Id="rId2" Type="http://schemas.openxmlformats.org/officeDocument/2006/relationships/hyperlink" Target="https://github.com/PacktPublishing/Mastering-OpenCV-4-with-Python/blob/master/Chapter10/01-chapter-content/svm_handwritten_digits_recognition_preprocessing_hog.py" TargetMode="External"/><Relationship Id="rId1" Type="http://schemas.openxmlformats.org/officeDocument/2006/relationships/slideLayout" Target="../slideLayouts/slideLayout15.xml"/><Relationship Id="rId6" Type="http://schemas.openxmlformats.org/officeDocument/2006/relationships/hyperlink" Target="https://docs.opencv.org/master/dd/ded/group__ml.html" TargetMode="External"/><Relationship Id="rId5" Type="http://schemas.openxmlformats.org/officeDocument/2006/relationships/image" Target="../media/image29.png"/><Relationship Id="rId4" Type="http://schemas.openxmlformats.org/officeDocument/2006/relationships/hyperlink" Target="https://github.com/PacktPublishing/Mastering-OpenCV-4-with-Python/blob/master/Chapter10/01-chapter-content/knn_handwritten_digits_recognition_k_training_testing_preprocessing_hog.p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hyperlink" Target="https://colab.research.google.com/github/albertofernandezvillan/dl-ml-notebooks/blob/main/scikit_learn_introduction_classification.ipynb" TargetMode="External"/><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albertofernandezvillan/computer-vision-and-deep-learning-course/blob/main/k_means_clustering_sklearn.ipynb" TargetMode="External"/><Relationship Id="rId11" Type="http://schemas.openxmlformats.org/officeDocument/2006/relationships/image" Target="../media/image7.png"/><Relationship Id="rId5" Type="http://schemas.openxmlformats.org/officeDocument/2006/relationships/hyperlink" Target="https://github.com/albertofernandezvillan/computer-vision-and-deep-learning-course/blob/main/scikit_learn_introduction_regression.ipynb" TargetMode="External"/><Relationship Id="rId10" Type="http://schemas.openxmlformats.org/officeDocument/2006/relationships/hyperlink" Target="https://colab.research.google.com/github/albertofernandezvillan/dl-ml-notebooks/blob/main/k_means_clustering_sklearn.ipynb" TargetMode="External"/><Relationship Id="rId4" Type="http://schemas.openxmlformats.org/officeDocument/2006/relationships/hyperlink" Target="https://github.com/albertofernandezvillan/computer-vision-and-deep-learning-course/blob/main/scikit_learn_introduction_classification.ipynb" TargetMode="External"/><Relationship Id="rId9" Type="http://schemas.openxmlformats.org/officeDocument/2006/relationships/hyperlink" Target="https://colab.research.google.com/github/albertofernandezvillan/dl-ml-notebooks/blob/main/scikit_learn_introduction_regression.ipyn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2 Título"/>
          <p:cNvSpPr>
            <a:spLocks noGrp="1"/>
          </p:cNvSpPr>
          <p:nvPr>
            <p:ph type="title"/>
          </p:nvPr>
        </p:nvSpPr>
        <p:spPr>
          <a:xfrm>
            <a:off x="1595438" y="4005063"/>
            <a:ext cx="7369050" cy="800299"/>
          </a:xfrm>
        </p:spPr>
        <p:txBody>
          <a:bodyPr>
            <a:normAutofit fontScale="90000"/>
          </a:bodyPr>
          <a:lstStyle/>
          <a:p>
            <a:r>
              <a:rPr lang="es-ES" sz="3600" dirty="0"/>
              <a:t>Visión por computador en la nueva era de la Inteligencia Artificial y el Deep </a:t>
            </a:r>
            <a:r>
              <a:rPr lang="es-ES" sz="3600" dirty="0" err="1"/>
              <a:t>Learning</a:t>
            </a:r>
            <a:endParaRPr sz="3600" dirty="0" smtClean="0"/>
          </a:p>
        </p:txBody>
      </p:sp>
      <p:sp>
        <p:nvSpPr>
          <p:cNvPr id="3" name="2 Rectángulo"/>
          <p:cNvSpPr/>
          <p:nvPr/>
        </p:nvSpPr>
        <p:spPr>
          <a:xfrm>
            <a:off x="-19050" y="0"/>
            <a:ext cx="9161462" cy="31409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Rectángulo"/>
          <p:cNvSpPr/>
          <p:nvPr/>
        </p:nvSpPr>
        <p:spPr>
          <a:xfrm>
            <a:off x="-9525" y="5085184"/>
            <a:ext cx="9163050" cy="17728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338" name="1 Marcador de texto"/>
          <p:cNvSpPr>
            <a:spLocks noGrp="1"/>
          </p:cNvSpPr>
          <p:nvPr>
            <p:ph type="body" sz="half" idx="2"/>
          </p:nvPr>
        </p:nvSpPr>
        <p:spPr bwMode="auto">
          <a:xfrm>
            <a:off x="1547664" y="5129212"/>
            <a:ext cx="6818461" cy="1728788"/>
          </a:xfrm>
        </p:spPr>
        <p:txBody>
          <a:bodyPr wrap="square" lIns="91440" tIns="45720" rIns="91440" bIns="45720" numCol="1" anchor="t" anchorCtr="0" compatLnSpc="1">
            <a:prstTxWarp prst="textNoShape">
              <a:avLst/>
            </a:prstTxWarp>
            <a:normAutofit lnSpcReduction="10000"/>
          </a:bodyPr>
          <a:lstStyle/>
          <a:p>
            <a:pPr>
              <a:spcBef>
                <a:spcPct val="0"/>
              </a:spcBef>
            </a:pPr>
            <a:r>
              <a:rPr lang="es-ES" b="1" dirty="0"/>
              <a:t>Rubén </a:t>
            </a:r>
            <a:r>
              <a:rPr lang="es-ES" b="1" dirty="0" err="1" smtClean="0"/>
              <a:t>Usamentiaga</a:t>
            </a:r>
            <a:r>
              <a:rPr lang="es-ES" b="1" dirty="0" smtClean="0"/>
              <a:t>*, Alberto </a:t>
            </a:r>
            <a:r>
              <a:rPr lang="es-ES" b="1" dirty="0" err="1" smtClean="0"/>
              <a:t>Fernándezº</a:t>
            </a:r>
            <a:endParaRPr lang="es-ES" b="1" dirty="0" smtClean="0"/>
          </a:p>
          <a:p>
            <a:pPr>
              <a:spcBef>
                <a:spcPct val="0"/>
              </a:spcBef>
            </a:pPr>
            <a:r>
              <a:rPr lang="es-ES" b="1" dirty="0" smtClean="0"/>
              <a:t>* </a:t>
            </a:r>
            <a:r>
              <a:rPr lang="es-ES" b="1" dirty="0" err="1" smtClean="0"/>
              <a:t>University</a:t>
            </a:r>
            <a:r>
              <a:rPr lang="es-ES" b="1" dirty="0" smtClean="0"/>
              <a:t> of Oviedo</a:t>
            </a:r>
          </a:p>
          <a:p>
            <a:pPr>
              <a:spcBef>
                <a:spcPct val="0"/>
              </a:spcBef>
            </a:pPr>
            <a:r>
              <a:rPr lang="es-ES" b="1" dirty="0" smtClean="0"/>
              <a:t>º TSK</a:t>
            </a:r>
            <a:endParaRPr lang="es-ES" dirty="0"/>
          </a:p>
          <a:p>
            <a:pPr>
              <a:spcBef>
                <a:spcPct val="0"/>
              </a:spcBef>
            </a:pPr>
            <a:endParaRPr lang="es-ES" dirty="0"/>
          </a:p>
          <a:p>
            <a:pPr>
              <a:spcBef>
                <a:spcPct val="0"/>
              </a:spcBef>
            </a:pPr>
            <a:endParaRPr lang="es-ES" i="1" dirty="0"/>
          </a:p>
          <a:p>
            <a:pPr>
              <a:spcBef>
                <a:spcPct val="0"/>
              </a:spcBef>
            </a:pPr>
            <a:r>
              <a:rPr lang="es-ES" dirty="0" smtClean="0"/>
              <a:t>Gijón (</a:t>
            </a:r>
            <a:r>
              <a:rPr lang="es-ES" dirty="0" err="1" smtClean="0"/>
              <a:t>Spain</a:t>
            </a:r>
            <a:r>
              <a:rPr lang="es-ES" dirty="0" smtClean="0"/>
              <a:t>)</a:t>
            </a:r>
            <a:endParaRPr lang="es-ES" dirty="0"/>
          </a:p>
          <a:p>
            <a:pPr>
              <a:spcBef>
                <a:spcPct val="0"/>
              </a:spcBef>
            </a:pPr>
            <a:r>
              <a:rPr lang="es-ES" dirty="0" smtClean="0"/>
              <a:t>5 – 16 </a:t>
            </a:r>
            <a:r>
              <a:rPr lang="es-ES" dirty="0" err="1" smtClean="0"/>
              <a:t>April</a:t>
            </a:r>
            <a:r>
              <a:rPr lang="es-ES" dirty="0" smtClean="0"/>
              <a:t> 2021</a:t>
            </a:r>
            <a:endParaRPr lang="es-ES" dirty="0"/>
          </a:p>
          <a:p>
            <a:pPr>
              <a:spcBef>
                <a:spcPct val="0"/>
              </a:spcBef>
            </a:pPr>
            <a:endParaRPr lang="en-US"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223" y="132157"/>
            <a:ext cx="2880320" cy="2880320"/>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7185" y="133410"/>
            <a:ext cx="5313287" cy="2874147"/>
          </a:xfrm>
          <a:prstGeom prst="rect">
            <a:avLst/>
          </a:prstGeom>
        </p:spPr>
      </p:pic>
      <p:sp>
        <p:nvSpPr>
          <p:cNvPr id="5" name="Rectángulo 4"/>
          <p:cNvSpPr/>
          <p:nvPr/>
        </p:nvSpPr>
        <p:spPr>
          <a:xfrm>
            <a:off x="1595438" y="3169783"/>
            <a:ext cx="7801098" cy="769441"/>
          </a:xfrm>
          <a:prstGeom prst="rect">
            <a:avLst/>
          </a:prstGeom>
        </p:spPr>
        <p:txBody>
          <a:bodyPr wrap="square">
            <a:spAutoFit/>
          </a:bodyPr>
          <a:lstStyle/>
          <a:p>
            <a:r>
              <a:rPr lang="en-US" sz="2200" b="1" dirty="0">
                <a:solidFill>
                  <a:srgbClr val="24292E"/>
                </a:solidFill>
                <a:latin typeface="-apple-system"/>
              </a:rPr>
              <a:t>Computer vision in the new era of Artificial Intelligence and Deep Learning</a:t>
            </a:r>
            <a:endParaRPr lang="en-US" sz="2200" b="1" i="0" dirty="0">
              <a:solidFill>
                <a:srgbClr val="24292E"/>
              </a:solidFill>
              <a:effectLst/>
              <a:latin typeface="-apple-system"/>
            </a:endParaRPr>
          </a:p>
        </p:txBody>
      </p:sp>
      <p:sp>
        <p:nvSpPr>
          <p:cNvPr id="7" name="Rectángulo 6"/>
          <p:cNvSpPr/>
          <p:nvPr/>
        </p:nvSpPr>
        <p:spPr>
          <a:xfrm>
            <a:off x="4581525" y="6202339"/>
            <a:ext cx="4572000" cy="646331"/>
          </a:xfrm>
          <a:prstGeom prst="rect">
            <a:avLst/>
          </a:prstGeom>
          <a:solidFill>
            <a:schemeClr val="tx1"/>
          </a:solidFill>
        </p:spPr>
        <p:txBody>
          <a:bodyPr>
            <a:spAutoFit/>
          </a:bodyPr>
          <a:lstStyle/>
          <a:p>
            <a:r>
              <a:rPr lang="es-ES" dirty="0">
                <a:solidFill>
                  <a:schemeClr val="bg1"/>
                </a:solidFill>
              </a:rPr>
              <a:t>https</a:t>
            </a:r>
            <a:r>
              <a:rPr lang="es-ES">
                <a:solidFill>
                  <a:schemeClr val="bg1"/>
                </a:solidFill>
              </a:rPr>
              <a:t>://</a:t>
            </a:r>
            <a:r>
              <a:rPr lang="es-ES" smtClean="0">
                <a:solidFill>
                  <a:schemeClr val="bg1"/>
                </a:solidFill>
              </a:rPr>
              <a:t>github.com/albertofernandezvillan/computer-vision-and-deep-learning-course</a:t>
            </a:r>
            <a:r>
              <a:rPr lang="es-ES" dirty="0" smtClean="0">
                <a:solidFill>
                  <a:schemeClr val="bg1"/>
                </a:solidFill>
              </a:rPr>
              <a:t> </a:t>
            </a:r>
            <a:endParaRPr lang="es-ES" dirty="0">
              <a:solidFill>
                <a:schemeClr val="bg1"/>
              </a:solidFill>
            </a:endParaRPr>
          </a:p>
        </p:txBody>
      </p:sp>
      <p:pic>
        <p:nvPicPr>
          <p:cNvPr id="11" name="Imagen 10"/>
          <p:cNvPicPr>
            <a:picLocks noChangeAspect="1"/>
          </p:cNvPicPr>
          <p:nvPr/>
        </p:nvPicPr>
        <p:blipFill>
          <a:blip r:embed="rId5"/>
          <a:stretch>
            <a:fillRect/>
          </a:stretch>
        </p:blipFill>
        <p:spPr>
          <a:xfrm>
            <a:off x="3995936" y="6202339"/>
            <a:ext cx="585589" cy="646331"/>
          </a:xfrm>
          <a:prstGeom prst="rect">
            <a:avLst/>
          </a:prstGeom>
        </p:spPr>
      </p:pic>
    </p:spTree>
    <p:extLst>
      <p:ext uri="{BB962C8B-B14F-4D97-AF65-F5344CB8AC3E}">
        <p14:creationId xmlns:p14="http://schemas.microsoft.com/office/powerpoint/2010/main" val="605658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ítulo 1"/>
          <p:cNvSpPr>
            <a:spLocks noGrp="1"/>
          </p:cNvSpPr>
          <p:nvPr>
            <p:ph type="title"/>
          </p:nvPr>
        </p:nvSpPr>
        <p:spPr/>
        <p:txBody>
          <a:bodyPr/>
          <a:lstStyle/>
          <a:p>
            <a:r>
              <a:rPr lang="es-ES" sz="3000" dirty="0" err="1" smtClean="0"/>
              <a:t>The</a:t>
            </a:r>
            <a:r>
              <a:rPr lang="es-ES" sz="3000" dirty="0" smtClean="0"/>
              <a:t> </a:t>
            </a:r>
            <a:r>
              <a:rPr lang="es-ES" sz="3000" dirty="0" err="1" smtClean="0"/>
              <a:t>importance</a:t>
            </a:r>
            <a:r>
              <a:rPr lang="es-ES" sz="3000" dirty="0" smtClean="0"/>
              <a:t> of </a:t>
            </a:r>
            <a:r>
              <a:rPr lang="es-ES" sz="3000" dirty="0" err="1" smtClean="0"/>
              <a:t>features</a:t>
            </a:r>
            <a:r>
              <a:rPr lang="es-ES" sz="3000" dirty="0" smtClean="0"/>
              <a:t> in Machine </a:t>
            </a:r>
            <a:r>
              <a:rPr lang="es-ES" sz="3000" dirty="0" err="1" smtClean="0"/>
              <a:t>Learning</a:t>
            </a:r>
            <a:endParaRPr lang="es-ES" sz="3000" dirty="0"/>
          </a:p>
        </p:txBody>
      </p:sp>
      <p:pic>
        <p:nvPicPr>
          <p:cNvPr id="6" name="Imagen 5"/>
          <p:cNvPicPr>
            <a:picLocks noChangeAspect="1"/>
          </p:cNvPicPr>
          <p:nvPr/>
        </p:nvPicPr>
        <p:blipFill>
          <a:blip r:embed="rId3"/>
          <a:stretch>
            <a:fillRect/>
          </a:stretch>
        </p:blipFill>
        <p:spPr>
          <a:xfrm>
            <a:off x="107504" y="3501008"/>
            <a:ext cx="8975043" cy="1543479"/>
          </a:xfrm>
          <a:prstGeom prst="rect">
            <a:avLst/>
          </a:prstGeom>
        </p:spPr>
      </p:pic>
      <p:sp>
        <p:nvSpPr>
          <p:cNvPr id="10" name="Rectángulo 9"/>
          <p:cNvSpPr/>
          <p:nvPr/>
        </p:nvSpPr>
        <p:spPr>
          <a:xfrm>
            <a:off x="168957" y="1277181"/>
            <a:ext cx="8532440" cy="1508105"/>
          </a:xfrm>
          <a:prstGeom prst="rect">
            <a:avLst/>
          </a:prstGeom>
        </p:spPr>
        <p:txBody>
          <a:bodyPr wrap="square">
            <a:spAutoFit/>
          </a:bodyPr>
          <a:lstStyle/>
          <a:p>
            <a:pPr marL="319088" indent="-319088" eaLnBrk="0" hangingPunct="0">
              <a:spcBef>
                <a:spcPts val="700"/>
              </a:spcBef>
              <a:buClr>
                <a:schemeClr val="accent2"/>
              </a:buClr>
              <a:buSzPct val="60000"/>
              <a:buFont typeface="Wingdings" pitchFamily="2" charset="2"/>
              <a:buChar char=""/>
            </a:pPr>
            <a:r>
              <a:rPr lang="en-US" sz="2300" b="1" dirty="0">
                <a:latin typeface="Tw Cen MT (Cuerpo)"/>
              </a:rPr>
              <a:t>Feature engineering </a:t>
            </a:r>
            <a:r>
              <a:rPr lang="en-US" sz="2300" dirty="0">
                <a:latin typeface="Tw Cen MT (Cuerpo)"/>
              </a:rPr>
              <a:t>is the process of using </a:t>
            </a:r>
            <a:r>
              <a:rPr lang="en-US" sz="2300" u="sng" dirty="0">
                <a:latin typeface="Tw Cen MT (Cuerpo)"/>
              </a:rPr>
              <a:t>domain knowledge</a:t>
            </a:r>
            <a:r>
              <a:rPr lang="en-US" sz="2300" dirty="0">
                <a:latin typeface="Tw Cen MT (Cuerpo)"/>
              </a:rPr>
              <a:t> to extract </a:t>
            </a:r>
            <a:r>
              <a:rPr lang="en-US" sz="2300" u="sng" dirty="0">
                <a:latin typeface="Tw Cen MT (Cuerpo)"/>
              </a:rPr>
              <a:t>features</a:t>
            </a:r>
            <a:r>
              <a:rPr lang="en-US" sz="2300" dirty="0">
                <a:latin typeface="Tw Cen MT (Cuerpo)"/>
              </a:rPr>
              <a:t> from raw </a:t>
            </a:r>
            <a:r>
              <a:rPr lang="en-US" sz="2300" u="sng" dirty="0">
                <a:latin typeface="Tw Cen MT (Cuerpo)"/>
              </a:rPr>
              <a:t>data</a:t>
            </a:r>
            <a:r>
              <a:rPr lang="en-US" sz="2300" dirty="0">
                <a:latin typeface="Tw Cen MT (Cuerpo)"/>
              </a:rPr>
              <a:t>. These features can be used to improve the performance of machine learning algorithms</a:t>
            </a:r>
          </a:p>
        </p:txBody>
      </p:sp>
    </p:spTree>
    <p:extLst>
      <p:ext uri="{BB962C8B-B14F-4D97-AF65-F5344CB8AC3E}">
        <p14:creationId xmlns:p14="http://schemas.microsoft.com/office/powerpoint/2010/main" val="20965166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a:spLocks noGrp="1"/>
          </p:cNvSpPr>
          <p:nvPr>
            <p:ph idx="1"/>
          </p:nvPr>
        </p:nvSpPr>
        <p:spPr>
          <a:xfrm>
            <a:off x="401824" y="2132856"/>
            <a:ext cx="8568952" cy="4176464"/>
          </a:xfrm>
        </p:spPr>
        <p:txBody>
          <a:bodyPr>
            <a:normAutofit/>
          </a:bodyPr>
          <a:lstStyle/>
          <a:p>
            <a:r>
              <a:rPr lang="en-US" sz="2300" dirty="0">
                <a:latin typeface="Tw Cen MT (Cuerpo)"/>
              </a:rPr>
              <a:t>Local binary patterns (LBP) is a feature extraction algorithm.</a:t>
            </a:r>
          </a:p>
          <a:p>
            <a:r>
              <a:rPr lang="en-US" sz="2300" dirty="0">
                <a:latin typeface="Tw Cen MT (Cuerpo)"/>
              </a:rPr>
              <a:t>LBP is a type of visual descriptor used for classification in computer vision</a:t>
            </a:r>
          </a:p>
          <a:p>
            <a:r>
              <a:rPr lang="en-US" sz="2300" dirty="0">
                <a:latin typeface="Tw Cen MT (Cuerpo)"/>
              </a:rPr>
              <a:t>The histogram of oriented gradients (HOG) is a feature descriptor used in computer vision and image processing for the purpose of object detection</a:t>
            </a:r>
            <a:endParaRPr lang="es-ES" sz="2300" dirty="0">
              <a:latin typeface="Tw Cen MT (Cuerpo)"/>
            </a:endParaRPr>
          </a:p>
        </p:txBody>
      </p:sp>
      <p:sp>
        <p:nvSpPr>
          <p:cNvPr id="6" name="CuadroTexto 5"/>
          <p:cNvSpPr txBox="1"/>
          <p:nvPr/>
        </p:nvSpPr>
        <p:spPr>
          <a:xfrm>
            <a:off x="622201" y="1268760"/>
            <a:ext cx="7329251" cy="492443"/>
          </a:xfrm>
          <a:prstGeom prst="rect">
            <a:avLst/>
          </a:prstGeom>
          <a:solidFill>
            <a:schemeClr val="accent2">
              <a:lumMod val="40000"/>
              <a:lumOff val="60000"/>
            </a:schemeClr>
          </a:solidFill>
        </p:spPr>
        <p:txBody>
          <a:bodyPr wrap="none" rtlCol="0">
            <a:spAutoFit/>
          </a:bodyPr>
          <a:lstStyle/>
          <a:p>
            <a:r>
              <a:rPr lang="es-ES" sz="2600" dirty="0" err="1">
                <a:latin typeface="Tw Cen MT (Cuerpo)"/>
              </a:rPr>
              <a:t>Example</a:t>
            </a:r>
            <a:r>
              <a:rPr lang="es-ES" sz="2600" dirty="0">
                <a:latin typeface="Tw Cen MT (Cuerpo)"/>
              </a:rPr>
              <a:t> of </a:t>
            </a:r>
            <a:r>
              <a:rPr lang="es-ES" sz="2600" dirty="0" err="1">
                <a:latin typeface="Tw Cen MT (Cuerpo)"/>
              </a:rPr>
              <a:t>feature</a:t>
            </a:r>
            <a:r>
              <a:rPr lang="es-ES" sz="2600" dirty="0">
                <a:latin typeface="Tw Cen MT (Cuerpo)"/>
              </a:rPr>
              <a:t> </a:t>
            </a:r>
            <a:r>
              <a:rPr lang="es-ES" sz="2600" dirty="0" err="1">
                <a:latin typeface="Tw Cen MT (Cuerpo)"/>
              </a:rPr>
              <a:t>extractors</a:t>
            </a:r>
            <a:r>
              <a:rPr lang="es-ES" sz="2600" dirty="0">
                <a:latin typeface="Tw Cen MT (Cuerpo)"/>
              </a:rPr>
              <a:t> in </a:t>
            </a:r>
            <a:r>
              <a:rPr lang="es-ES" sz="2600" dirty="0" err="1">
                <a:latin typeface="Tw Cen MT (Cuerpo)"/>
              </a:rPr>
              <a:t>computer</a:t>
            </a:r>
            <a:r>
              <a:rPr lang="es-ES" sz="2600" dirty="0">
                <a:latin typeface="Tw Cen MT (Cuerpo)"/>
              </a:rPr>
              <a:t> </a:t>
            </a:r>
            <a:r>
              <a:rPr lang="es-ES" sz="2600" dirty="0" err="1">
                <a:latin typeface="Tw Cen MT (Cuerpo)"/>
              </a:rPr>
              <a:t>vision</a:t>
            </a:r>
            <a:endParaRPr lang="es-ES" sz="2600" dirty="0">
              <a:latin typeface="Tw Cen MT (Cuerpo)"/>
            </a:endParaRPr>
          </a:p>
        </p:txBody>
      </p:sp>
      <p:sp>
        <p:nvSpPr>
          <p:cNvPr id="7" name="Título 1"/>
          <p:cNvSpPr>
            <a:spLocks noGrp="1"/>
          </p:cNvSpPr>
          <p:nvPr>
            <p:ph type="title"/>
          </p:nvPr>
        </p:nvSpPr>
        <p:spPr>
          <a:xfrm>
            <a:off x="609600" y="0"/>
            <a:ext cx="8153400" cy="785813"/>
          </a:xfrm>
        </p:spPr>
        <p:txBody>
          <a:bodyPr/>
          <a:lstStyle/>
          <a:p>
            <a:r>
              <a:rPr lang="es-ES" sz="3000" dirty="0" err="1" smtClean="0"/>
              <a:t>The</a:t>
            </a:r>
            <a:r>
              <a:rPr lang="es-ES" sz="3000" dirty="0" smtClean="0"/>
              <a:t> </a:t>
            </a:r>
            <a:r>
              <a:rPr lang="es-ES" sz="3000" dirty="0" err="1" smtClean="0"/>
              <a:t>importance</a:t>
            </a:r>
            <a:r>
              <a:rPr lang="es-ES" sz="3000" dirty="0" smtClean="0"/>
              <a:t> of </a:t>
            </a:r>
            <a:r>
              <a:rPr lang="es-ES" sz="3000" dirty="0" err="1" smtClean="0"/>
              <a:t>features</a:t>
            </a:r>
            <a:r>
              <a:rPr lang="es-ES" sz="3000" dirty="0" smtClean="0"/>
              <a:t> in Machine </a:t>
            </a:r>
            <a:r>
              <a:rPr lang="es-ES" sz="3000" dirty="0" err="1" smtClean="0"/>
              <a:t>Learning</a:t>
            </a:r>
            <a:endParaRPr lang="es-ES" sz="3000" dirty="0"/>
          </a:p>
        </p:txBody>
      </p:sp>
    </p:spTree>
    <p:extLst>
      <p:ext uri="{BB962C8B-B14F-4D97-AF65-F5344CB8AC3E}">
        <p14:creationId xmlns:p14="http://schemas.microsoft.com/office/powerpoint/2010/main" val="1099957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Local </a:t>
            </a:r>
            <a:r>
              <a:rPr lang="es-ES" dirty="0" err="1" smtClean="0"/>
              <a:t>Binary</a:t>
            </a:r>
            <a:r>
              <a:rPr lang="es-ES" dirty="0" smtClean="0"/>
              <a:t> </a:t>
            </a:r>
            <a:r>
              <a:rPr lang="es-ES" dirty="0" err="1" smtClean="0"/>
              <a:t>Pattern</a:t>
            </a:r>
            <a:r>
              <a:rPr lang="es-ES" dirty="0" smtClean="0"/>
              <a:t> (LBP)</a:t>
            </a:r>
            <a:endParaRPr lang="es-ES" dirty="0"/>
          </a:p>
        </p:txBody>
      </p:sp>
      <p:sp>
        <p:nvSpPr>
          <p:cNvPr id="5" name="Rectángulo 4"/>
          <p:cNvSpPr/>
          <p:nvPr/>
        </p:nvSpPr>
        <p:spPr>
          <a:xfrm>
            <a:off x="196688" y="1124744"/>
            <a:ext cx="8549071" cy="338554"/>
          </a:xfrm>
          <a:prstGeom prst="rect">
            <a:avLst/>
          </a:prstGeom>
        </p:spPr>
        <p:txBody>
          <a:bodyPr wrap="square">
            <a:spAutoFit/>
          </a:bodyPr>
          <a:lstStyle/>
          <a:p>
            <a:r>
              <a:rPr lang="es-ES" sz="1600" dirty="0">
                <a:hlinkClick r:id="rId2"/>
              </a:rPr>
              <a:t>https://</a:t>
            </a:r>
            <a:r>
              <a:rPr lang="es-ES" sz="1600" dirty="0" smtClean="0">
                <a:hlinkClick r:id="rId2"/>
              </a:rPr>
              <a:t>scikit-image.org/docs/dev/auto_examples/features_detection/plot_local_binary_pattern.html</a:t>
            </a:r>
            <a:r>
              <a:rPr lang="es-ES" sz="1600" dirty="0" smtClean="0"/>
              <a:t> </a:t>
            </a:r>
            <a:endParaRPr lang="es-ES" sz="1600" dirty="0"/>
          </a:p>
        </p:txBody>
      </p:sp>
      <p:pic>
        <p:nvPicPr>
          <p:cNvPr id="1026" name="Picture 2" descr="flat, flat, edge, corner, non-uni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121" y="1975685"/>
            <a:ext cx="6296167" cy="179890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96688" y="1627492"/>
            <a:ext cx="8566311" cy="646331"/>
          </a:xfrm>
          <a:prstGeom prst="rect">
            <a:avLst/>
          </a:prstGeom>
        </p:spPr>
        <p:txBody>
          <a:bodyPr wrap="square">
            <a:spAutoFit/>
          </a:bodyPr>
          <a:lstStyle/>
          <a:p>
            <a:r>
              <a:rPr lang="en-US" dirty="0">
                <a:latin typeface="Tw Cen MT (Cuerpo)"/>
              </a:rPr>
              <a:t>LBP looks at points surrounding a central point and tests whether the surrounding points are greater than or less than the central point (i.e. gives a binary result</a:t>
            </a:r>
            <a:r>
              <a:rPr lang="en-US" dirty="0" smtClean="0">
                <a:latin typeface="Tw Cen MT (Cuerpo)"/>
              </a:rPr>
              <a:t>)</a:t>
            </a:r>
            <a:endParaRPr lang="es-ES" dirty="0">
              <a:latin typeface="Tw Cen MT (Cuerpo)"/>
            </a:endParaRPr>
          </a:p>
        </p:txBody>
      </p:sp>
      <p:sp>
        <p:nvSpPr>
          <p:cNvPr id="7" name="Rectángulo 6"/>
          <p:cNvSpPr/>
          <p:nvPr/>
        </p:nvSpPr>
        <p:spPr>
          <a:xfrm>
            <a:off x="1259632" y="3356992"/>
            <a:ext cx="6120680" cy="109260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300" dirty="0">
                <a:solidFill>
                  <a:srgbClr val="000000"/>
                </a:solidFill>
                <a:latin typeface="Courier New" panose="02070309020205020404" pitchFamily="49" charset="0"/>
              </a:rPr>
              <a:t>radius = 3</a:t>
            </a:r>
          </a:p>
          <a:p>
            <a:r>
              <a:rPr lang="en-US" sz="1300" dirty="0" err="1">
                <a:solidFill>
                  <a:srgbClr val="000000"/>
                </a:solidFill>
                <a:latin typeface="Courier New" panose="02070309020205020404" pitchFamily="49" charset="0"/>
              </a:rPr>
              <a:t>n_points</a:t>
            </a:r>
            <a:r>
              <a:rPr lang="en-US" sz="1300" dirty="0">
                <a:solidFill>
                  <a:srgbClr val="000000"/>
                </a:solidFill>
                <a:latin typeface="Courier New" panose="02070309020205020404" pitchFamily="49" charset="0"/>
              </a:rPr>
              <a:t> = 8 * radius</a:t>
            </a:r>
          </a:p>
          <a:p>
            <a:r>
              <a:rPr lang="en-US" sz="1300" dirty="0">
                <a:solidFill>
                  <a:srgbClr val="000000"/>
                </a:solidFill>
                <a:latin typeface="Courier New" panose="02070309020205020404" pitchFamily="49" charset="0"/>
              </a:rPr>
              <a:t>METHOD = 'uniform‘</a:t>
            </a:r>
          </a:p>
          <a:p>
            <a:endParaRPr lang="en-US" sz="1300" dirty="0">
              <a:solidFill>
                <a:srgbClr val="000000"/>
              </a:solidFill>
              <a:latin typeface="Courier New" panose="02070309020205020404" pitchFamily="49" charset="0"/>
            </a:endParaRPr>
          </a:p>
          <a:p>
            <a:r>
              <a:rPr lang="en-US" sz="1300" dirty="0" err="1">
                <a:solidFill>
                  <a:srgbClr val="000000"/>
                </a:solidFill>
                <a:latin typeface="Courier New" panose="02070309020205020404" pitchFamily="49" charset="0"/>
              </a:rPr>
              <a:t>lbp</a:t>
            </a:r>
            <a:r>
              <a:rPr lang="en-US" sz="1300" dirty="0">
                <a:solidFill>
                  <a:srgbClr val="000000"/>
                </a:solidFill>
                <a:latin typeface="Courier New" panose="02070309020205020404" pitchFamily="49" charset="0"/>
              </a:rPr>
              <a:t> = </a:t>
            </a:r>
            <a:r>
              <a:rPr lang="en-US" sz="1300" dirty="0" err="1">
                <a:solidFill>
                  <a:srgbClr val="000000"/>
                </a:solidFill>
                <a:latin typeface="Courier New" panose="02070309020205020404" pitchFamily="49" charset="0"/>
              </a:rPr>
              <a:t>local_binary_pattern</a:t>
            </a:r>
            <a:r>
              <a:rPr lang="en-US" sz="1300" dirty="0">
                <a:solidFill>
                  <a:srgbClr val="000000"/>
                </a:solidFill>
                <a:latin typeface="Courier New" panose="02070309020205020404" pitchFamily="49" charset="0"/>
              </a:rPr>
              <a:t>(image, </a:t>
            </a:r>
            <a:r>
              <a:rPr lang="en-US" sz="1300" dirty="0" err="1">
                <a:solidFill>
                  <a:srgbClr val="000000"/>
                </a:solidFill>
                <a:latin typeface="Courier New" panose="02070309020205020404" pitchFamily="49" charset="0"/>
              </a:rPr>
              <a:t>n_points</a:t>
            </a:r>
            <a:r>
              <a:rPr lang="en-US" sz="1300" dirty="0">
                <a:solidFill>
                  <a:srgbClr val="000000"/>
                </a:solidFill>
                <a:latin typeface="Courier New" panose="02070309020205020404" pitchFamily="49" charset="0"/>
              </a:rPr>
              <a:t>, radius, METHOD)</a:t>
            </a:r>
            <a:endParaRPr lang="es-ES" sz="1300" dirty="0">
              <a:solidFill>
                <a:srgbClr val="000000"/>
              </a:solidFill>
              <a:latin typeface="Courier New" panose="02070309020205020404" pitchFamily="49" charset="0"/>
            </a:endParaRPr>
          </a:p>
        </p:txBody>
      </p:sp>
      <p:pic>
        <p:nvPicPr>
          <p:cNvPr id="8" name="Imagen 7"/>
          <p:cNvPicPr>
            <a:picLocks noChangeAspect="1"/>
          </p:cNvPicPr>
          <p:nvPr/>
        </p:nvPicPr>
        <p:blipFill>
          <a:blip r:embed="rId4"/>
          <a:stretch>
            <a:fillRect/>
          </a:stretch>
        </p:blipFill>
        <p:spPr>
          <a:xfrm>
            <a:off x="2717794" y="4475163"/>
            <a:ext cx="3204356" cy="2050181"/>
          </a:xfrm>
          <a:prstGeom prst="rect">
            <a:avLst/>
          </a:prstGeom>
        </p:spPr>
      </p:pic>
    </p:spTree>
    <p:extLst>
      <p:ext uri="{BB962C8B-B14F-4D97-AF65-F5344CB8AC3E}">
        <p14:creationId xmlns:p14="http://schemas.microsoft.com/office/powerpoint/2010/main" val="4950541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Histogram</a:t>
            </a:r>
            <a:r>
              <a:rPr lang="es-ES" dirty="0"/>
              <a:t> of </a:t>
            </a:r>
            <a:r>
              <a:rPr lang="es-ES" dirty="0" err="1"/>
              <a:t>oriented</a:t>
            </a:r>
            <a:r>
              <a:rPr lang="es-ES" dirty="0"/>
              <a:t> </a:t>
            </a:r>
            <a:r>
              <a:rPr lang="es-ES" dirty="0" err="1" smtClean="0"/>
              <a:t>gradients</a:t>
            </a:r>
            <a:r>
              <a:rPr lang="es-ES" dirty="0" smtClean="0"/>
              <a:t> (HOG)</a:t>
            </a:r>
            <a:endParaRPr lang="es-ES" dirty="0"/>
          </a:p>
        </p:txBody>
      </p:sp>
      <p:pic>
        <p:nvPicPr>
          <p:cNvPr id="6" name="Imagen 5"/>
          <p:cNvPicPr>
            <a:picLocks noChangeAspect="1"/>
          </p:cNvPicPr>
          <p:nvPr/>
        </p:nvPicPr>
        <p:blipFill>
          <a:blip r:embed="rId2"/>
          <a:stretch>
            <a:fillRect/>
          </a:stretch>
        </p:blipFill>
        <p:spPr>
          <a:xfrm>
            <a:off x="1897181" y="1354996"/>
            <a:ext cx="5414112" cy="2736304"/>
          </a:xfrm>
          <a:prstGeom prst="rect">
            <a:avLst/>
          </a:prstGeom>
        </p:spPr>
      </p:pic>
      <p:sp>
        <p:nvSpPr>
          <p:cNvPr id="7" name="Rectángulo 6"/>
          <p:cNvSpPr/>
          <p:nvPr/>
        </p:nvSpPr>
        <p:spPr>
          <a:xfrm>
            <a:off x="467544" y="1018967"/>
            <a:ext cx="8027100" cy="369332"/>
          </a:xfrm>
          <a:prstGeom prst="rect">
            <a:avLst/>
          </a:prstGeom>
        </p:spPr>
        <p:txBody>
          <a:bodyPr wrap="square">
            <a:spAutoFit/>
          </a:bodyPr>
          <a:lstStyle/>
          <a:p>
            <a:r>
              <a:rPr lang="es-ES" dirty="0">
                <a:hlinkClick r:id="rId3"/>
              </a:rPr>
              <a:t>https://</a:t>
            </a:r>
            <a:r>
              <a:rPr lang="es-ES" dirty="0" smtClean="0">
                <a:hlinkClick r:id="rId3"/>
              </a:rPr>
              <a:t>scikit-image.org/docs/dev/auto_examples/features_detection/plot_hog.html</a:t>
            </a:r>
            <a:r>
              <a:rPr lang="es-ES" dirty="0" smtClean="0"/>
              <a:t> </a:t>
            </a:r>
            <a:endParaRPr lang="es-ES" dirty="0"/>
          </a:p>
        </p:txBody>
      </p:sp>
      <p:sp>
        <p:nvSpPr>
          <p:cNvPr id="8" name="Rectángulo 7"/>
          <p:cNvSpPr/>
          <p:nvPr/>
        </p:nvSpPr>
        <p:spPr>
          <a:xfrm>
            <a:off x="581810" y="4293096"/>
            <a:ext cx="8064896" cy="8925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s-ES" sz="1300" dirty="0" err="1">
                <a:solidFill>
                  <a:srgbClr val="000000"/>
                </a:solidFill>
                <a:latin typeface="Courier New" panose="02070309020205020404" pitchFamily="49" charset="0"/>
              </a:rPr>
              <a:t>from</a:t>
            </a:r>
            <a:r>
              <a:rPr lang="es-ES" sz="1300" dirty="0">
                <a:solidFill>
                  <a:srgbClr val="000000"/>
                </a:solidFill>
                <a:latin typeface="Courier New" panose="02070309020205020404" pitchFamily="49" charset="0"/>
              </a:rPr>
              <a:t> </a:t>
            </a:r>
            <a:r>
              <a:rPr lang="es-ES" sz="1300" dirty="0" err="1">
                <a:solidFill>
                  <a:srgbClr val="000000"/>
                </a:solidFill>
                <a:latin typeface="Courier New" panose="02070309020205020404" pitchFamily="49" charset="0"/>
              </a:rPr>
              <a:t>skimage.feature</a:t>
            </a:r>
            <a:r>
              <a:rPr lang="es-ES" sz="1300" dirty="0">
                <a:solidFill>
                  <a:srgbClr val="000000"/>
                </a:solidFill>
                <a:latin typeface="Courier New" panose="02070309020205020404" pitchFamily="49" charset="0"/>
              </a:rPr>
              <a:t> </a:t>
            </a:r>
            <a:r>
              <a:rPr lang="es-ES" sz="1300" dirty="0" err="1">
                <a:solidFill>
                  <a:srgbClr val="000000"/>
                </a:solidFill>
                <a:latin typeface="Courier New" panose="02070309020205020404" pitchFamily="49" charset="0"/>
              </a:rPr>
              <a:t>import</a:t>
            </a:r>
            <a:r>
              <a:rPr lang="es-ES" sz="1300" dirty="0">
                <a:solidFill>
                  <a:srgbClr val="000000"/>
                </a:solidFill>
                <a:latin typeface="Courier New" panose="02070309020205020404" pitchFamily="49" charset="0"/>
              </a:rPr>
              <a:t> </a:t>
            </a:r>
            <a:r>
              <a:rPr lang="es-ES" sz="1300" dirty="0" err="1">
                <a:solidFill>
                  <a:srgbClr val="000000"/>
                </a:solidFill>
                <a:latin typeface="Courier New" panose="02070309020205020404" pitchFamily="49" charset="0"/>
              </a:rPr>
              <a:t>hog</a:t>
            </a:r>
            <a:endParaRPr lang="es-ES" sz="1300" dirty="0">
              <a:solidFill>
                <a:srgbClr val="000000"/>
              </a:solidFill>
              <a:latin typeface="Courier New" panose="02070309020205020404" pitchFamily="49" charset="0"/>
            </a:endParaRPr>
          </a:p>
          <a:p>
            <a:endParaRPr lang="es-ES" sz="1300" dirty="0">
              <a:solidFill>
                <a:srgbClr val="000000"/>
              </a:solidFill>
              <a:latin typeface="Courier New" panose="02070309020205020404" pitchFamily="49" charset="0"/>
            </a:endParaRPr>
          </a:p>
          <a:p>
            <a:r>
              <a:rPr lang="es-ES" sz="1300" b="1" dirty="0" err="1">
                <a:solidFill>
                  <a:srgbClr val="000000"/>
                </a:solidFill>
                <a:latin typeface="Courier New" panose="02070309020205020404" pitchFamily="49" charset="0"/>
              </a:rPr>
              <a:t>fd</a:t>
            </a:r>
            <a:r>
              <a:rPr lang="es-ES" sz="1300" dirty="0">
                <a:solidFill>
                  <a:srgbClr val="000000"/>
                </a:solidFill>
                <a:latin typeface="Courier New" panose="02070309020205020404" pitchFamily="49" charset="0"/>
              </a:rPr>
              <a:t>, </a:t>
            </a:r>
            <a:r>
              <a:rPr lang="es-ES" sz="1300" dirty="0" err="1">
                <a:solidFill>
                  <a:srgbClr val="000000"/>
                </a:solidFill>
                <a:latin typeface="Courier New" panose="02070309020205020404" pitchFamily="49" charset="0"/>
              </a:rPr>
              <a:t>hog_image</a:t>
            </a:r>
            <a:r>
              <a:rPr lang="es-ES" sz="1300" dirty="0">
                <a:solidFill>
                  <a:srgbClr val="000000"/>
                </a:solidFill>
                <a:latin typeface="Courier New" panose="02070309020205020404" pitchFamily="49" charset="0"/>
              </a:rPr>
              <a:t> = </a:t>
            </a:r>
            <a:r>
              <a:rPr lang="es-ES" sz="1300" dirty="0" err="1">
                <a:solidFill>
                  <a:srgbClr val="000000"/>
                </a:solidFill>
                <a:latin typeface="Courier New" panose="02070309020205020404" pitchFamily="49" charset="0"/>
              </a:rPr>
              <a:t>hog</a:t>
            </a:r>
            <a:r>
              <a:rPr lang="es-ES" sz="1300" dirty="0">
                <a:solidFill>
                  <a:srgbClr val="000000"/>
                </a:solidFill>
                <a:latin typeface="Courier New" panose="02070309020205020404" pitchFamily="49" charset="0"/>
              </a:rPr>
              <a:t>(</a:t>
            </a:r>
            <a:r>
              <a:rPr lang="es-ES" sz="1300" dirty="0" err="1">
                <a:solidFill>
                  <a:srgbClr val="000000"/>
                </a:solidFill>
                <a:latin typeface="Courier New" panose="02070309020205020404" pitchFamily="49" charset="0"/>
              </a:rPr>
              <a:t>image</a:t>
            </a:r>
            <a:r>
              <a:rPr lang="es-ES" sz="1300" dirty="0">
                <a:solidFill>
                  <a:srgbClr val="000000"/>
                </a:solidFill>
                <a:latin typeface="Courier New" panose="02070309020205020404" pitchFamily="49" charset="0"/>
              </a:rPr>
              <a:t>, </a:t>
            </a:r>
            <a:r>
              <a:rPr lang="es-ES" sz="1300" dirty="0" err="1">
                <a:solidFill>
                  <a:srgbClr val="000000"/>
                </a:solidFill>
                <a:latin typeface="Courier New" panose="02070309020205020404" pitchFamily="49" charset="0"/>
              </a:rPr>
              <a:t>orientations</a:t>
            </a:r>
            <a:r>
              <a:rPr lang="es-ES" sz="1300" dirty="0">
                <a:solidFill>
                  <a:srgbClr val="000000"/>
                </a:solidFill>
                <a:latin typeface="Courier New" panose="02070309020205020404" pitchFamily="49" charset="0"/>
              </a:rPr>
              <a:t>=8, </a:t>
            </a:r>
            <a:r>
              <a:rPr lang="es-ES" sz="1300" dirty="0" err="1">
                <a:solidFill>
                  <a:srgbClr val="000000"/>
                </a:solidFill>
                <a:latin typeface="Courier New" panose="02070309020205020404" pitchFamily="49" charset="0"/>
              </a:rPr>
              <a:t>pixels_per_cell</a:t>
            </a:r>
            <a:r>
              <a:rPr lang="es-ES" sz="1300" dirty="0">
                <a:solidFill>
                  <a:srgbClr val="000000"/>
                </a:solidFill>
                <a:latin typeface="Courier New" panose="02070309020205020404" pitchFamily="49" charset="0"/>
              </a:rPr>
              <a:t>=(16, 16),</a:t>
            </a:r>
          </a:p>
          <a:p>
            <a:r>
              <a:rPr lang="es-ES" sz="1300" dirty="0">
                <a:solidFill>
                  <a:srgbClr val="000000"/>
                </a:solidFill>
                <a:latin typeface="Courier New" panose="02070309020205020404" pitchFamily="49" charset="0"/>
              </a:rPr>
              <a:t>                    </a:t>
            </a:r>
            <a:r>
              <a:rPr lang="es-ES" sz="1300" dirty="0" err="1">
                <a:solidFill>
                  <a:srgbClr val="000000"/>
                </a:solidFill>
                <a:latin typeface="Courier New" panose="02070309020205020404" pitchFamily="49" charset="0"/>
              </a:rPr>
              <a:t>cells_per_block</a:t>
            </a:r>
            <a:r>
              <a:rPr lang="es-ES" sz="1300" dirty="0">
                <a:solidFill>
                  <a:srgbClr val="000000"/>
                </a:solidFill>
                <a:latin typeface="Courier New" panose="02070309020205020404" pitchFamily="49" charset="0"/>
              </a:rPr>
              <a:t>=(1, 1), </a:t>
            </a:r>
            <a:r>
              <a:rPr lang="es-ES" sz="1300" dirty="0" err="1">
                <a:solidFill>
                  <a:srgbClr val="000000"/>
                </a:solidFill>
                <a:latin typeface="Courier New" panose="02070309020205020404" pitchFamily="49" charset="0"/>
              </a:rPr>
              <a:t>visualize</a:t>
            </a:r>
            <a:r>
              <a:rPr lang="es-ES" sz="1300" dirty="0">
                <a:solidFill>
                  <a:srgbClr val="000000"/>
                </a:solidFill>
                <a:latin typeface="Courier New" panose="02070309020205020404" pitchFamily="49" charset="0"/>
              </a:rPr>
              <a:t>=True, </a:t>
            </a:r>
            <a:r>
              <a:rPr lang="es-ES" sz="1300" dirty="0" err="1">
                <a:solidFill>
                  <a:srgbClr val="000000"/>
                </a:solidFill>
                <a:latin typeface="Courier New" panose="02070309020205020404" pitchFamily="49" charset="0"/>
              </a:rPr>
              <a:t>multichannel</a:t>
            </a:r>
            <a:r>
              <a:rPr lang="es-ES" sz="1300" dirty="0">
                <a:solidFill>
                  <a:srgbClr val="000000"/>
                </a:solidFill>
                <a:latin typeface="Courier New" panose="02070309020205020404" pitchFamily="49" charset="0"/>
              </a:rPr>
              <a:t>=True)</a:t>
            </a:r>
          </a:p>
        </p:txBody>
      </p:sp>
      <p:sp>
        <p:nvSpPr>
          <p:cNvPr id="10" name="Rectángulo 9"/>
          <p:cNvSpPr/>
          <p:nvPr/>
        </p:nvSpPr>
        <p:spPr>
          <a:xfrm>
            <a:off x="486456" y="5883952"/>
            <a:ext cx="7989275" cy="646331"/>
          </a:xfrm>
          <a:prstGeom prst="rect">
            <a:avLst/>
          </a:prstGeom>
        </p:spPr>
        <p:txBody>
          <a:bodyPr wrap="square">
            <a:spAutoFit/>
          </a:bodyPr>
          <a:lstStyle/>
          <a:p>
            <a:r>
              <a:rPr lang="es-ES" dirty="0"/>
              <a:t>(</a:t>
            </a:r>
            <a:r>
              <a:rPr lang="es-ES" dirty="0" err="1"/>
              <a:t>n_blocks_row</a:t>
            </a:r>
            <a:r>
              <a:rPr lang="es-ES" dirty="0"/>
              <a:t>, </a:t>
            </a:r>
            <a:r>
              <a:rPr lang="es-ES" dirty="0" err="1"/>
              <a:t>n_blocks_col</a:t>
            </a:r>
            <a:r>
              <a:rPr lang="es-ES" dirty="0"/>
              <a:t>, </a:t>
            </a:r>
            <a:r>
              <a:rPr lang="es-ES" dirty="0" err="1"/>
              <a:t>n_cells_row</a:t>
            </a:r>
            <a:r>
              <a:rPr lang="es-ES" dirty="0"/>
              <a:t>, </a:t>
            </a:r>
            <a:r>
              <a:rPr lang="es-ES" dirty="0" err="1"/>
              <a:t>n_cells_col</a:t>
            </a:r>
            <a:r>
              <a:rPr lang="es-ES" dirty="0"/>
              <a:t>, </a:t>
            </a:r>
            <a:r>
              <a:rPr lang="es-ES" dirty="0" err="1"/>
              <a:t>n_orient</a:t>
            </a:r>
            <a:r>
              <a:rPr lang="es-ES" dirty="0"/>
              <a:t>) </a:t>
            </a:r>
            <a:r>
              <a:rPr lang="es-ES" dirty="0" err="1" smtClean="0"/>
              <a:t>ndarray</a:t>
            </a:r>
            <a:endParaRPr lang="es-ES" dirty="0" smtClean="0"/>
          </a:p>
          <a:p>
            <a:r>
              <a:rPr lang="es-ES" dirty="0" smtClean="0"/>
              <a:t>In </a:t>
            </a:r>
            <a:r>
              <a:rPr lang="es-ES" dirty="0" err="1" smtClean="0"/>
              <a:t>this</a:t>
            </a:r>
            <a:r>
              <a:rPr lang="es-ES" dirty="0" smtClean="0"/>
              <a:t> case: </a:t>
            </a:r>
            <a:r>
              <a:rPr lang="es-ES" b="1" dirty="0" smtClean="0"/>
              <a:t>8192 </a:t>
            </a:r>
            <a:r>
              <a:rPr lang="es-ES" b="1" dirty="0" err="1" smtClean="0"/>
              <a:t>features</a:t>
            </a:r>
            <a:endParaRPr lang="es-ES" b="1" dirty="0"/>
          </a:p>
        </p:txBody>
      </p:sp>
      <p:sp>
        <p:nvSpPr>
          <p:cNvPr id="11" name="Flecha derecha 10"/>
          <p:cNvSpPr/>
          <p:nvPr/>
        </p:nvSpPr>
        <p:spPr>
          <a:xfrm rot="5400000">
            <a:off x="395536" y="5135416"/>
            <a:ext cx="79208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22703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7504" y="3832421"/>
            <a:ext cx="2930202" cy="1981721"/>
          </a:xfrm>
          <a:prstGeom prst="rect">
            <a:avLst/>
          </a:prstGeom>
        </p:spPr>
      </p:pic>
      <p:sp>
        <p:nvSpPr>
          <p:cNvPr id="5" name="Título 3"/>
          <p:cNvSpPr>
            <a:spLocks noGrp="1"/>
          </p:cNvSpPr>
          <p:nvPr>
            <p:ph type="title"/>
          </p:nvPr>
        </p:nvSpPr>
        <p:spPr>
          <a:xfrm>
            <a:off x="609600" y="0"/>
            <a:ext cx="8153400" cy="785813"/>
          </a:xfrm>
        </p:spPr>
        <p:txBody>
          <a:bodyPr/>
          <a:lstStyle/>
          <a:p>
            <a:r>
              <a:rPr lang="es-ES" dirty="0" err="1" smtClean="0"/>
              <a:t>Example</a:t>
            </a:r>
            <a:r>
              <a:rPr lang="es-ES" dirty="0" smtClean="0"/>
              <a:t>: </a:t>
            </a:r>
            <a:r>
              <a:rPr lang="es-ES" dirty="0" err="1" smtClean="0"/>
              <a:t>using</a:t>
            </a:r>
            <a:r>
              <a:rPr lang="es-ES" dirty="0" smtClean="0"/>
              <a:t> LBP </a:t>
            </a:r>
            <a:r>
              <a:rPr lang="es-ES" dirty="0" err="1" smtClean="0"/>
              <a:t>for</a:t>
            </a:r>
            <a:r>
              <a:rPr lang="es-ES" dirty="0" smtClean="0"/>
              <a:t> </a:t>
            </a:r>
            <a:r>
              <a:rPr lang="es-ES" dirty="0" err="1" smtClean="0"/>
              <a:t>face</a:t>
            </a:r>
            <a:r>
              <a:rPr lang="es-ES" dirty="0" smtClean="0"/>
              <a:t> </a:t>
            </a:r>
            <a:r>
              <a:rPr lang="es-ES" dirty="0" err="1" smtClean="0"/>
              <a:t>encoding</a:t>
            </a:r>
            <a:endParaRPr lang="es-ES" dirty="0"/>
          </a:p>
        </p:txBody>
      </p:sp>
      <p:sp>
        <p:nvSpPr>
          <p:cNvPr id="6" name="CuadroTexto 5"/>
          <p:cNvSpPr txBox="1"/>
          <p:nvPr/>
        </p:nvSpPr>
        <p:spPr>
          <a:xfrm>
            <a:off x="289861" y="977780"/>
            <a:ext cx="8316416" cy="646331"/>
          </a:xfrm>
          <a:prstGeom prst="rect">
            <a:avLst/>
          </a:prstGeom>
          <a:noFill/>
        </p:spPr>
        <p:txBody>
          <a:bodyPr wrap="square" rtlCol="0">
            <a:spAutoFit/>
          </a:bodyPr>
          <a:lstStyle/>
          <a:p>
            <a:r>
              <a:rPr lang="en-US" dirty="0" smtClean="0"/>
              <a:t>For </a:t>
            </a:r>
            <a:r>
              <a:rPr lang="en-US" dirty="0"/>
              <a:t>efficient face representation, </a:t>
            </a:r>
            <a:r>
              <a:rPr lang="en-US" dirty="0" smtClean="0"/>
              <a:t>extracted features </a:t>
            </a:r>
            <a:r>
              <a:rPr lang="en-US" dirty="0"/>
              <a:t>should retain also spatial </a:t>
            </a:r>
            <a:r>
              <a:rPr lang="en-US" dirty="0" smtClean="0"/>
              <a:t>information. Hence</a:t>
            </a:r>
            <a:r>
              <a:rPr lang="en-US" dirty="0"/>
              <a:t>, the facial image is divided into m regions</a:t>
            </a:r>
            <a:endParaRPr lang="es-ES" dirty="0"/>
          </a:p>
        </p:txBody>
      </p:sp>
      <p:pic>
        <p:nvPicPr>
          <p:cNvPr id="7" name="Picture 2" descr="A Comprehensive Guide to Facial Recognition Algorithms - Par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561090"/>
            <a:ext cx="6756499" cy="169757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3059832" y="3356992"/>
            <a:ext cx="6012160" cy="3139321"/>
          </a:xfrm>
          <a:prstGeom prst="rect">
            <a:avLst/>
          </a:prstGeom>
          <a:solidFill>
            <a:schemeClr val="accent2">
              <a:lumMod val="40000"/>
              <a:lumOff val="60000"/>
            </a:schemeClr>
          </a:solidFill>
        </p:spPr>
        <p:txBody>
          <a:bodyPr wrap="square" rtlCol="0">
            <a:spAutoFit/>
          </a:bodyPr>
          <a:lstStyle/>
          <a:p>
            <a:pPr marL="285750" indent="-285750">
              <a:buFont typeface="Arial" panose="020B0604020202020204" pitchFamily="34" charset="0"/>
              <a:buChar char="•"/>
            </a:pPr>
            <a:r>
              <a:rPr lang="es-ES" dirty="0" err="1" smtClean="0"/>
              <a:t>Each</a:t>
            </a:r>
            <a:r>
              <a:rPr lang="es-ES" dirty="0" smtClean="0"/>
              <a:t> </a:t>
            </a:r>
            <a:r>
              <a:rPr lang="es-ES" dirty="0" err="1" smtClean="0"/>
              <a:t>concatenated</a:t>
            </a:r>
            <a:r>
              <a:rPr lang="es-ES" dirty="0" smtClean="0"/>
              <a:t> </a:t>
            </a:r>
            <a:r>
              <a:rPr lang="es-ES" dirty="0" err="1" smtClean="0"/>
              <a:t>histogram</a:t>
            </a:r>
            <a:r>
              <a:rPr lang="es-ES" dirty="0" smtClean="0"/>
              <a:t> (</a:t>
            </a:r>
            <a:r>
              <a:rPr lang="es-ES" dirty="0" err="1" smtClean="0"/>
              <a:t>the</a:t>
            </a:r>
            <a:r>
              <a:rPr lang="es-ES" dirty="0" smtClean="0"/>
              <a:t> </a:t>
            </a:r>
            <a:r>
              <a:rPr lang="es-ES" dirty="0" err="1" smtClean="0"/>
              <a:t>features</a:t>
            </a:r>
            <a:r>
              <a:rPr lang="es-ES" dirty="0" smtClean="0"/>
              <a:t>) </a:t>
            </a:r>
            <a:r>
              <a:rPr lang="es-ES" dirty="0" err="1" smtClean="0"/>
              <a:t>is</a:t>
            </a:r>
            <a:r>
              <a:rPr lang="es-ES" dirty="0" smtClean="0"/>
              <a:t> </a:t>
            </a:r>
            <a:r>
              <a:rPr lang="es-ES" dirty="0" err="1" smtClean="0"/>
              <a:t>labelled</a:t>
            </a:r>
            <a:r>
              <a:rPr lang="es-ES" dirty="0" smtClean="0"/>
              <a:t> </a:t>
            </a:r>
            <a:r>
              <a:rPr lang="es-ES" dirty="0" err="1" smtClean="0"/>
              <a:t>according</a:t>
            </a:r>
            <a:r>
              <a:rPr lang="es-ES" dirty="0" smtClean="0"/>
              <a:t> </a:t>
            </a:r>
            <a:r>
              <a:rPr lang="es-ES" dirty="0" err="1" smtClean="0"/>
              <a:t>the</a:t>
            </a:r>
            <a:r>
              <a:rPr lang="es-ES" dirty="0" smtClean="0"/>
              <a:t> </a:t>
            </a:r>
            <a:r>
              <a:rPr lang="es-ES" dirty="0" err="1" smtClean="0"/>
              <a:t>purpose</a:t>
            </a:r>
            <a:r>
              <a:rPr lang="es-ES" dirty="0" smtClean="0"/>
              <a:t> of </a:t>
            </a:r>
            <a:r>
              <a:rPr lang="es-ES" dirty="0" err="1" smtClean="0"/>
              <a:t>the</a:t>
            </a:r>
            <a:r>
              <a:rPr lang="es-ES" dirty="0" smtClean="0"/>
              <a:t> </a:t>
            </a:r>
            <a:r>
              <a:rPr lang="es-ES" dirty="0" err="1" smtClean="0"/>
              <a:t>classifier</a:t>
            </a:r>
            <a:r>
              <a:rPr lang="es-ES" dirty="0" smtClean="0"/>
              <a:t>:</a:t>
            </a:r>
          </a:p>
          <a:p>
            <a:pPr marL="742950" lvl="1" indent="-285750">
              <a:buFontTx/>
              <a:buChar char="-"/>
            </a:pPr>
            <a:r>
              <a:rPr lang="es-ES" dirty="0" err="1" smtClean="0"/>
              <a:t>For</a:t>
            </a:r>
            <a:r>
              <a:rPr lang="es-ES" dirty="0" smtClean="0"/>
              <a:t> </a:t>
            </a:r>
            <a:r>
              <a:rPr lang="es-ES" dirty="0" err="1" smtClean="0"/>
              <a:t>gender</a:t>
            </a:r>
            <a:r>
              <a:rPr lang="es-ES" dirty="0" smtClean="0"/>
              <a:t> </a:t>
            </a:r>
            <a:r>
              <a:rPr lang="es-ES" dirty="0" err="1" smtClean="0"/>
              <a:t>recognition</a:t>
            </a:r>
            <a:r>
              <a:rPr lang="es-ES" dirty="0" smtClean="0"/>
              <a:t>: </a:t>
            </a:r>
            <a:r>
              <a:rPr lang="es-ES" dirty="0" err="1" smtClean="0"/>
              <a:t>male</a:t>
            </a:r>
            <a:r>
              <a:rPr lang="es-ES" dirty="0" smtClean="0"/>
              <a:t> (0)/</a:t>
            </a:r>
            <a:r>
              <a:rPr lang="es-ES" dirty="0" err="1" smtClean="0"/>
              <a:t>female</a:t>
            </a:r>
            <a:r>
              <a:rPr lang="es-ES" dirty="0" smtClean="0"/>
              <a:t> (1)</a:t>
            </a:r>
          </a:p>
          <a:p>
            <a:pPr marL="742950" lvl="1" indent="-285750">
              <a:buFontTx/>
              <a:buChar char="-"/>
            </a:pPr>
            <a:r>
              <a:rPr lang="es-ES" dirty="0" err="1" smtClean="0"/>
              <a:t>For</a:t>
            </a:r>
            <a:r>
              <a:rPr lang="es-ES" dirty="0" smtClean="0"/>
              <a:t> </a:t>
            </a:r>
            <a:r>
              <a:rPr lang="es-ES" dirty="0" err="1" smtClean="0"/>
              <a:t>emotion</a:t>
            </a:r>
            <a:r>
              <a:rPr lang="es-ES" dirty="0" smtClean="0"/>
              <a:t> </a:t>
            </a:r>
            <a:r>
              <a:rPr lang="es-ES" dirty="0" err="1" smtClean="0"/>
              <a:t>recognition</a:t>
            </a:r>
            <a:r>
              <a:rPr lang="es-ES" dirty="0" smtClean="0"/>
              <a:t>: neutral (0)/</a:t>
            </a:r>
            <a:r>
              <a:rPr lang="es-ES" dirty="0" err="1" smtClean="0"/>
              <a:t>happy</a:t>
            </a:r>
            <a:r>
              <a:rPr lang="es-ES" dirty="0" smtClean="0"/>
              <a:t> (1)/</a:t>
            </a:r>
            <a:r>
              <a:rPr lang="es-ES" dirty="0" err="1" smtClean="0"/>
              <a:t>sad</a:t>
            </a:r>
            <a:r>
              <a:rPr lang="es-ES" dirty="0" smtClean="0"/>
              <a:t> (2)/…</a:t>
            </a:r>
          </a:p>
          <a:p>
            <a:pPr marL="285750" indent="-285750">
              <a:buFont typeface="Arial" panose="020B0604020202020204" pitchFamily="34" charset="0"/>
              <a:buChar char="•"/>
            </a:pPr>
            <a:r>
              <a:rPr lang="es-ES" dirty="0" err="1" smtClean="0"/>
              <a:t>Therefore</a:t>
            </a:r>
            <a:r>
              <a:rPr lang="es-ES" dirty="0" smtClean="0"/>
              <a:t> </a:t>
            </a:r>
            <a:r>
              <a:rPr lang="es-ES" dirty="0" err="1" smtClean="0"/>
              <a:t>we</a:t>
            </a:r>
            <a:r>
              <a:rPr lang="es-ES" dirty="0"/>
              <a:t> </a:t>
            </a:r>
            <a:r>
              <a:rPr lang="es-ES" dirty="0" err="1" smtClean="0"/>
              <a:t>have</a:t>
            </a:r>
            <a:r>
              <a:rPr lang="es-ES" dirty="0" smtClean="0"/>
              <a:t> N </a:t>
            </a:r>
            <a:r>
              <a:rPr lang="es-ES" dirty="0" err="1" smtClean="0"/>
              <a:t>samples</a:t>
            </a:r>
            <a:r>
              <a:rPr lang="es-ES" dirty="0" smtClean="0"/>
              <a:t> in </a:t>
            </a:r>
            <a:r>
              <a:rPr lang="es-ES" dirty="0" err="1" smtClean="0"/>
              <a:t>our</a:t>
            </a:r>
            <a:r>
              <a:rPr lang="es-ES" dirty="0" smtClean="0"/>
              <a:t> </a:t>
            </a:r>
            <a:r>
              <a:rPr lang="es-ES" dirty="0" err="1" smtClean="0"/>
              <a:t>dataset</a:t>
            </a:r>
            <a:r>
              <a:rPr lang="es-ES" dirty="0" smtClean="0"/>
              <a:t>:</a:t>
            </a:r>
          </a:p>
          <a:p>
            <a:pPr marL="742950" lvl="1" indent="-285750">
              <a:buFont typeface="Arial" panose="020B0604020202020204" pitchFamily="34" charset="0"/>
              <a:buChar char="•"/>
            </a:pPr>
            <a:r>
              <a:rPr lang="es-ES" dirty="0" err="1" smtClean="0"/>
              <a:t>Each</a:t>
            </a:r>
            <a:r>
              <a:rPr lang="es-ES" dirty="0" smtClean="0"/>
              <a:t> </a:t>
            </a:r>
            <a:r>
              <a:rPr lang="es-ES" dirty="0" err="1" smtClean="0"/>
              <a:t>sample</a:t>
            </a:r>
            <a:r>
              <a:rPr lang="es-ES" dirty="0" smtClean="0"/>
              <a:t> </a:t>
            </a:r>
            <a:r>
              <a:rPr lang="es-ES" dirty="0" err="1" smtClean="0"/>
              <a:t>corresponds</a:t>
            </a:r>
            <a:r>
              <a:rPr lang="es-ES" dirty="0" smtClean="0"/>
              <a:t> to </a:t>
            </a:r>
            <a:r>
              <a:rPr lang="es-ES" dirty="0" err="1" smtClean="0"/>
              <a:t>an</a:t>
            </a:r>
            <a:r>
              <a:rPr lang="es-ES" dirty="0" smtClean="0"/>
              <a:t> </a:t>
            </a:r>
            <a:r>
              <a:rPr lang="es-ES" dirty="0" err="1" smtClean="0"/>
              <a:t>image</a:t>
            </a:r>
            <a:endParaRPr lang="es-ES" dirty="0" smtClean="0"/>
          </a:p>
          <a:p>
            <a:pPr marL="742950" lvl="1" indent="-285750">
              <a:buFont typeface="Arial" panose="020B0604020202020204" pitchFamily="34" charset="0"/>
              <a:buChar char="•"/>
            </a:pPr>
            <a:r>
              <a:rPr lang="es-ES" dirty="0" err="1" smtClean="0"/>
              <a:t>Each</a:t>
            </a:r>
            <a:r>
              <a:rPr lang="es-ES" dirty="0" smtClean="0"/>
              <a:t> </a:t>
            </a:r>
            <a:r>
              <a:rPr lang="es-ES" dirty="0" err="1" smtClean="0"/>
              <a:t>sample</a:t>
            </a:r>
            <a:r>
              <a:rPr lang="es-ES" dirty="0" smtClean="0"/>
              <a:t> has </a:t>
            </a:r>
            <a:r>
              <a:rPr lang="es-ES" dirty="0" err="1" smtClean="0"/>
              <a:t>features</a:t>
            </a:r>
            <a:r>
              <a:rPr lang="es-ES" dirty="0" smtClean="0"/>
              <a:t> (</a:t>
            </a:r>
            <a:r>
              <a:rPr lang="es-ES" dirty="0" err="1" smtClean="0"/>
              <a:t>histogram</a:t>
            </a:r>
            <a:r>
              <a:rPr lang="es-ES" dirty="0" smtClean="0"/>
              <a:t>) and a </a:t>
            </a:r>
            <a:r>
              <a:rPr lang="es-ES" dirty="0" err="1" smtClean="0"/>
              <a:t>label</a:t>
            </a:r>
            <a:r>
              <a:rPr lang="es-ES" dirty="0" smtClean="0"/>
              <a:t> (</a:t>
            </a:r>
            <a:r>
              <a:rPr lang="es-ES" dirty="0" err="1" smtClean="0"/>
              <a:t>class</a:t>
            </a:r>
            <a:r>
              <a:rPr lang="es-ES" dirty="0" smtClean="0"/>
              <a:t>)</a:t>
            </a:r>
          </a:p>
          <a:p>
            <a:pPr marL="285750" indent="-285750">
              <a:buFont typeface="Arial" panose="020B0604020202020204" pitchFamily="34" charset="0"/>
              <a:buChar char="•"/>
            </a:pPr>
            <a:r>
              <a:rPr lang="es-ES" dirty="0" err="1" smtClean="0"/>
              <a:t>Finally</a:t>
            </a:r>
            <a:r>
              <a:rPr lang="es-ES" dirty="0" smtClean="0"/>
              <a:t>, a </a:t>
            </a:r>
            <a:r>
              <a:rPr lang="es-ES" dirty="0" err="1" smtClean="0"/>
              <a:t>classifier</a:t>
            </a:r>
            <a:r>
              <a:rPr lang="es-ES" dirty="0" smtClean="0"/>
              <a:t> (SVM, KNN,…) </a:t>
            </a:r>
            <a:r>
              <a:rPr lang="es-ES" dirty="0" err="1" smtClean="0"/>
              <a:t>is</a:t>
            </a:r>
            <a:r>
              <a:rPr lang="es-ES" dirty="0" smtClean="0"/>
              <a:t> </a:t>
            </a:r>
            <a:r>
              <a:rPr lang="es-ES" dirty="0" err="1" smtClean="0"/>
              <a:t>trained</a:t>
            </a:r>
            <a:r>
              <a:rPr lang="es-ES" dirty="0" smtClean="0"/>
              <a:t>/</a:t>
            </a:r>
            <a:r>
              <a:rPr lang="es-ES" dirty="0" err="1" smtClean="0"/>
              <a:t>tested</a:t>
            </a:r>
            <a:r>
              <a:rPr lang="es-ES" dirty="0" smtClean="0"/>
              <a:t> </a:t>
            </a:r>
            <a:r>
              <a:rPr lang="es-ES" dirty="0" err="1" smtClean="0"/>
              <a:t>using</a:t>
            </a:r>
            <a:r>
              <a:rPr lang="es-ES" dirty="0" smtClean="0"/>
              <a:t> </a:t>
            </a:r>
            <a:r>
              <a:rPr lang="es-ES" dirty="0" err="1" smtClean="0"/>
              <a:t>all</a:t>
            </a:r>
            <a:r>
              <a:rPr lang="es-ES" dirty="0" smtClean="0"/>
              <a:t> </a:t>
            </a:r>
            <a:r>
              <a:rPr lang="es-ES" dirty="0" err="1" smtClean="0"/>
              <a:t>the</a:t>
            </a:r>
            <a:r>
              <a:rPr lang="es-ES" dirty="0" smtClean="0"/>
              <a:t> training/</a:t>
            </a:r>
            <a:r>
              <a:rPr lang="es-ES" dirty="0" err="1" smtClean="0"/>
              <a:t>testing</a:t>
            </a:r>
            <a:r>
              <a:rPr lang="es-ES" dirty="0" smtClean="0"/>
              <a:t> </a:t>
            </a:r>
            <a:r>
              <a:rPr lang="es-ES" dirty="0" err="1" smtClean="0"/>
              <a:t>instances</a:t>
            </a:r>
            <a:endParaRPr lang="es-ES" dirty="0"/>
          </a:p>
        </p:txBody>
      </p:sp>
      <p:sp>
        <p:nvSpPr>
          <p:cNvPr id="9" name="CuadroTexto 8"/>
          <p:cNvSpPr txBox="1"/>
          <p:nvPr/>
        </p:nvSpPr>
        <p:spPr>
          <a:xfrm>
            <a:off x="7270680" y="1462759"/>
            <a:ext cx="1793016" cy="646331"/>
          </a:xfrm>
          <a:prstGeom prst="rect">
            <a:avLst/>
          </a:prstGeom>
          <a:solidFill>
            <a:schemeClr val="accent2">
              <a:lumMod val="40000"/>
              <a:lumOff val="60000"/>
            </a:schemeClr>
          </a:solidFill>
        </p:spPr>
        <p:txBody>
          <a:bodyPr wrap="square" rtlCol="0">
            <a:spAutoFit/>
          </a:bodyPr>
          <a:lstStyle>
            <a:defPPr>
              <a:defRPr lang="en-US"/>
            </a:defPPr>
            <a:lvl1pPr marL="285750" indent="-285750">
              <a:buFont typeface="Arial" panose="020B0604020202020204" pitchFamily="34" charset="0"/>
              <a:buChar char="•"/>
            </a:lvl1pPr>
            <a:lvl2pPr marL="742950" lvl="1" indent="-285750">
              <a:buFontTx/>
              <a:buChar char="-"/>
            </a:lvl2pPr>
          </a:lstStyle>
          <a:p>
            <a:pPr marL="0" indent="0">
              <a:buNone/>
            </a:pPr>
            <a:r>
              <a:rPr lang="es-ES" dirty="0" err="1"/>
              <a:t>features</a:t>
            </a:r>
            <a:r>
              <a:rPr lang="es-ES" dirty="0"/>
              <a:t> </a:t>
            </a:r>
            <a:r>
              <a:rPr lang="es-ES" dirty="0" err="1"/>
              <a:t>for</a:t>
            </a:r>
            <a:r>
              <a:rPr lang="es-ES" dirty="0"/>
              <a:t> </a:t>
            </a:r>
            <a:r>
              <a:rPr lang="es-ES" dirty="0" err="1"/>
              <a:t>each</a:t>
            </a:r>
            <a:r>
              <a:rPr lang="es-ES" dirty="0"/>
              <a:t> </a:t>
            </a:r>
            <a:r>
              <a:rPr lang="es-ES" dirty="0" err="1"/>
              <a:t>image</a:t>
            </a:r>
            <a:endParaRPr lang="es-ES" dirty="0"/>
          </a:p>
        </p:txBody>
      </p:sp>
      <p:cxnSp>
        <p:nvCxnSpPr>
          <p:cNvPr id="11" name="Conector recto 10"/>
          <p:cNvCxnSpPr>
            <a:stCxn id="9" idx="2"/>
          </p:cNvCxnSpPr>
          <p:nvPr/>
        </p:nvCxnSpPr>
        <p:spPr>
          <a:xfrm flipH="1">
            <a:off x="7524328" y="2109090"/>
            <a:ext cx="642860" cy="88786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91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smtClean="0"/>
              <a:t>Example</a:t>
            </a:r>
            <a:r>
              <a:rPr lang="es-ES" dirty="0" smtClean="0"/>
              <a:t> </a:t>
            </a:r>
            <a:r>
              <a:rPr lang="es-ES" dirty="0" err="1" smtClean="0"/>
              <a:t>for</a:t>
            </a:r>
            <a:r>
              <a:rPr lang="es-ES" dirty="0" smtClean="0"/>
              <a:t> </a:t>
            </a:r>
            <a:r>
              <a:rPr lang="es-ES" dirty="0" err="1" smtClean="0"/>
              <a:t>glasses</a:t>
            </a:r>
            <a:r>
              <a:rPr lang="es-ES" dirty="0" smtClean="0"/>
              <a:t> </a:t>
            </a:r>
            <a:r>
              <a:rPr lang="es-ES" dirty="0" err="1" smtClean="0"/>
              <a:t>detection</a:t>
            </a:r>
            <a:endParaRPr lang="es-ES" dirty="0"/>
          </a:p>
        </p:txBody>
      </p:sp>
      <p:pic>
        <p:nvPicPr>
          <p:cNvPr id="5" name="Imagen 4"/>
          <p:cNvPicPr>
            <a:picLocks noChangeAspect="1"/>
          </p:cNvPicPr>
          <p:nvPr/>
        </p:nvPicPr>
        <p:blipFill>
          <a:blip r:embed="rId3"/>
          <a:stretch>
            <a:fillRect/>
          </a:stretch>
        </p:blipFill>
        <p:spPr>
          <a:xfrm>
            <a:off x="595511" y="1110395"/>
            <a:ext cx="4864388" cy="2009639"/>
          </a:xfrm>
          <a:prstGeom prst="rect">
            <a:avLst/>
          </a:prstGeom>
        </p:spPr>
      </p:pic>
      <p:pic>
        <p:nvPicPr>
          <p:cNvPr id="6" name="Imagen 5"/>
          <p:cNvPicPr>
            <a:picLocks noChangeAspect="1"/>
          </p:cNvPicPr>
          <p:nvPr/>
        </p:nvPicPr>
        <p:blipFill>
          <a:blip r:embed="rId4"/>
          <a:stretch>
            <a:fillRect/>
          </a:stretch>
        </p:blipFill>
        <p:spPr>
          <a:xfrm>
            <a:off x="1259632" y="3284984"/>
            <a:ext cx="4680520" cy="1125125"/>
          </a:xfrm>
          <a:prstGeom prst="rect">
            <a:avLst/>
          </a:prstGeom>
        </p:spPr>
      </p:pic>
      <p:pic>
        <p:nvPicPr>
          <p:cNvPr id="7" name="Imagen 6"/>
          <p:cNvPicPr>
            <a:picLocks noChangeAspect="1"/>
          </p:cNvPicPr>
          <p:nvPr/>
        </p:nvPicPr>
        <p:blipFill>
          <a:blip r:embed="rId5"/>
          <a:stretch>
            <a:fillRect/>
          </a:stretch>
        </p:blipFill>
        <p:spPr>
          <a:xfrm>
            <a:off x="6012160" y="3653953"/>
            <a:ext cx="1072424" cy="721501"/>
          </a:xfrm>
          <a:prstGeom prst="rect">
            <a:avLst/>
          </a:prstGeom>
        </p:spPr>
      </p:pic>
      <p:sp>
        <p:nvSpPr>
          <p:cNvPr id="29" name="Rectángulo 28"/>
          <p:cNvSpPr/>
          <p:nvPr/>
        </p:nvSpPr>
        <p:spPr>
          <a:xfrm>
            <a:off x="144868" y="4725144"/>
            <a:ext cx="8623093" cy="1754326"/>
          </a:xfrm>
          <a:prstGeom prst="rect">
            <a:avLst/>
          </a:prstGeom>
          <a:solidFill>
            <a:schemeClr val="accent2">
              <a:lumMod val="40000"/>
              <a:lumOff val="60000"/>
            </a:schemeClr>
          </a:solidFill>
        </p:spPr>
        <p:txBody>
          <a:bodyPr wrap="square">
            <a:spAutoFit/>
          </a:bodyPr>
          <a:lstStyle/>
          <a:p>
            <a:r>
              <a:rPr lang="en-US" dirty="0" smtClean="0"/>
              <a:t>Uniform LBP </a:t>
            </a:r>
            <a:r>
              <a:rPr lang="en-US" dirty="0"/>
              <a:t>patterns produces </a:t>
            </a:r>
            <a:r>
              <a:rPr lang="en-US" dirty="0" smtClean="0"/>
              <a:t>M values (labels):</a:t>
            </a:r>
          </a:p>
          <a:p>
            <a:pPr marL="285750" indent="-285750">
              <a:buFont typeface="Arial" panose="020B0604020202020204" pitchFamily="34" charset="0"/>
              <a:buChar char="•"/>
            </a:pPr>
            <a:r>
              <a:rPr lang="en-US" dirty="0" smtClean="0"/>
              <a:t>M=59 </a:t>
            </a:r>
            <a:r>
              <a:rPr lang="en-US" dirty="0"/>
              <a:t>labels for a neighborhood </a:t>
            </a:r>
            <a:r>
              <a:rPr lang="en-US" dirty="0" smtClean="0"/>
              <a:t>of 8 </a:t>
            </a:r>
            <a:r>
              <a:rPr lang="en-US" dirty="0"/>
              <a:t>pixels and produces </a:t>
            </a:r>
            <a:r>
              <a:rPr lang="en-US" dirty="0" smtClean="0"/>
              <a:t>M=256 </a:t>
            </a:r>
            <a:r>
              <a:rPr lang="en-US" dirty="0"/>
              <a:t>labels for standard LBP. </a:t>
            </a:r>
            <a:r>
              <a:rPr lang="en-US" dirty="0" smtClean="0"/>
              <a:t>Additionally</a:t>
            </a:r>
            <a:r>
              <a:rPr lang="en-US" dirty="0"/>
              <a:t>, for the 16 neighborhoods, the numbers are </a:t>
            </a:r>
            <a:r>
              <a:rPr lang="en-US" dirty="0" smtClean="0"/>
              <a:t>M=243 and M=65,536</a:t>
            </a:r>
            <a:r>
              <a:rPr lang="en-US" dirty="0"/>
              <a:t>, respectively</a:t>
            </a:r>
            <a:r>
              <a:rPr lang="en-US" dirty="0" smtClean="0"/>
              <a:t>.</a:t>
            </a:r>
          </a:p>
          <a:p>
            <a:r>
              <a:rPr lang="es-ES" dirty="0" err="1" smtClean="0"/>
              <a:t>The</a:t>
            </a:r>
            <a:r>
              <a:rPr lang="es-ES" dirty="0" smtClean="0"/>
              <a:t> total </a:t>
            </a:r>
            <a:r>
              <a:rPr lang="es-ES" dirty="0" err="1" smtClean="0"/>
              <a:t>length</a:t>
            </a:r>
            <a:r>
              <a:rPr lang="es-ES" dirty="0" smtClean="0"/>
              <a:t> of </a:t>
            </a:r>
            <a:r>
              <a:rPr lang="es-ES" dirty="0" err="1" smtClean="0"/>
              <a:t>the</a:t>
            </a:r>
            <a:r>
              <a:rPr lang="es-ES" dirty="0" smtClean="0"/>
              <a:t> </a:t>
            </a:r>
            <a:r>
              <a:rPr lang="es-ES" dirty="0" err="1" smtClean="0"/>
              <a:t>histogram</a:t>
            </a:r>
            <a:r>
              <a:rPr lang="es-ES" dirty="0" smtClean="0"/>
              <a:t> </a:t>
            </a:r>
            <a:r>
              <a:rPr lang="es-ES" dirty="0" err="1" smtClean="0"/>
              <a:t>will</a:t>
            </a:r>
            <a:r>
              <a:rPr lang="es-ES" dirty="0"/>
              <a:t> </a:t>
            </a:r>
            <a:r>
              <a:rPr lang="es-ES" dirty="0" smtClean="0"/>
              <a:t>be </a:t>
            </a:r>
            <a:r>
              <a:rPr lang="es-ES" b="1" dirty="0" err="1" smtClean="0"/>
              <a:t>X</a:t>
            </a:r>
            <a:r>
              <a:rPr lang="es-ES" dirty="0" err="1" smtClean="0"/>
              <a:t>x</a:t>
            </a:r>
            <a:r>
              <a:rPr lang="es-ES" b="1" dirty="0" err="1" smtClean="0"/>
              <a:t>Y</a:t>
            </a:r>
            <a:r>
              <a:rPr lang="es-ES" dirty="0" err="1" smtClean="0"/>
              <a:t>x</a:t>
            </a:r>
            <a:r>
              <a:rPr lang="es-ES" b="1" dirty="0" err="1" smtClean="0"/>
              <a:t>M</a:t>
            </a:r>
            <a:r>
              <a:rPr lang="es-ES" dirty="0" smtClean="0"/>
              <a:t>, </a:t>
            </a:r>
            <a:r>
              <a:rPr lang="es-ES" dirty="0" err="1" smtClean="0"/>
              <a:t>where</a:t>
            </a:r>
            <a:r>
              <a:rPr lang="es-ES" dirty="0" smtClean="0"/>
              <a:t> X and Y are </a:t>
            </a:r>
            <a:r>
              <a:rPr lang="es-ES" dirty="0" err="1" smtClean="0"/>
              <a:t>the</a:t>
            </a:r>
            <a:r>
              <a:rPr lang="es-ES" dirty="0" smtClean="0"/>
              <a:t> </a:t>
            </a:r>
            <a:r>
              <a:rPr lang="es-ES" dirty="0" err="1" smtClean="0"/>
              <a:t>number</a:t>
            </a:r>
            <a:r>
              <a:rPr lang="es-ES" dirty="0" smtClean="0"/>
              <a:t> of </a:t>
            </a:r>
            <a:r>
              <a:rPr lang="es-ES" dirty="0" err="1" smtClean="0"/>
              <a:t>division</a:t>
            </a:r>
            <a:r>
              <a:rPr lang="es-ES" dirty="0" smtClean="0"/>
              <a:t> in </a:t>
            </a:r>
            <a:r>
              <a:rPr lang="es-ES" dirty="0" err="1" smtClean="0"/>
              <a:t>both</a:t>
            </a:r>
            <a:r>
              <a:rPr lang="es-ES" dirty="0" smtClean="0"/>
              <a:t> </a:t>
            </a:r>
            <a:r>
              <a:rPr lang="es-ES" dirty="0" err="1" smtClean="0"/>
              <a:t>the</a:t>
            </a:r>
            <a:r>
              <a:rPr lang="es-ES" dirty="0" smtClean="0"/>
              <a:t> </a:t>
            </a:r>
            <a:r>
              <a:rPr lang="es-ES" dirty="0" err="1" smtClean="0"/>
              <a:t>width</a:t>
            </a:r>
            <a:r>
              <a:rPr lang="es-ES" dirty="0" smtClean="0"/>
              <a:t> and </a:t>
            </a:r>
            <a:r>
              <a:rPr lang="es-ES" dirty="0" err="1" smtClean="0"/>
              <a:t>the</a:t>
            </a:r>
            <a:r>
              <a:rPr lang="es-ES" dirty="0" smtClean="0"/>
              <a:t> </a:t>
            </a:r>
            <a:r>
              <a:rPr lang="es-ES" dirty="0" err="1" smtClean="0"/>
              <a:t>height</a:t>
            </a:r>
            <a:r>
              <a:rPr lang="es-ES" dirty="0" smtClean="0"/>
              <a:t> of </a:t>
            </a:r>
            <a:r>
              <a:rPr lang="es-ES" dirty="0" err="1" smtClean="0"/>
              <a:t>the</a:t>
            </a:r>
            <a:r>
              <a:rPr lang="es-ES" dirty="0"/>
              <a:t> </a:t>
            </a:r>
            <a:r>
              <a:rPr lang="es-ES" dirty="0" smtClean="0"/>
              <a:t>input </a:t>
            </a:r>
            <a:r>
              <a:rPr lang="es-ES" dirty="0" err="1" smtClean="0"/>
              <a:t>image</a:t>
            </a:r>
            <a:r>
              <a:rPr lang="es-ES" dirty="0"/>
              <a:t> </a:t>
            </a:r>
            <a:r>
              <a:rPr lang="es-ES" dirty="0" smtClean="0"/>
              <a:t>(to </a:t>
            </a:r>
            <a:r>
              <a:rPr lang="es-ES" dirty="0" err="1" smtClean="0"/>
              <a:t>retain</a:t>
            </a:r>
            <a:r>
              <a:rPr lang="es-ES" dirty="0" smtClean="0"/>
              <a:t> </a:t>
            </a:r>
            <a:r>
              <a:rPr lang="es-ES" dirty="0" err="1"/>
              <a:t>also</a:t>
            </a:r>
            <a:r>
              <a:rPr lang="es-ES" dirty="0"/>
              <a:t> </a:t>
            </a:r>
            <a:r>
              <a:rPr lang="es-ES" dirty="0" err="1"/>
              <a:t>spatial</a:t>
            </a:r>
            <a:r>
              <a:rPr lang="es-ES" dirty="0"/>
              <a:t> </a:t>
            </a:r>
            <a:r>
              <a:rPr lang="es-ES" dirty="0" err="1" smtClean="0"/>
              <a:t>information</a:t>
            </a:r>
            <a:r>
              <a:rPr lang="es-ES" dirty="0" smtClean="0"/>
              <a:t>)</a:t>
            </a:r>
            <a:endParaRPr lang="es-ES" b="1" dirty="0"/>
          </a:p>
        </p:txBody>
      </p:sp>
      <p:sp>
        <p:nvSpPr>
          <p:cNvPr id="30" name="CuadroTexto 29"/>
          <p:cNvSpPr txBox="1"/>
          <p:nvPr/>
        </p:nvSpPr>
        <p:spPr>
          <a:xfrm>
            <a:off x="5868144" y="1503513"/>
            <a:ext cx="3168352" cy="923330"/>
          </a:xfrm>
          <a:prstGeom prst="rect">
            <a:avLst/>
          </a:prstGeom>
          <a:solidFill>
            <a:schemeClr val="accent2">
              <a:lumMod val="40000"/>
              <a:lumOff val="60000"/>
            </a:schemeClr>
          </a:solidFill>
        </p:spPr>
        <p:txBody>
          <a:bodyPr wrap="square">
            <a:spAutoFit/>
          </a:bodyPr>
          <a:lstStyle>
            <a:defPPr>
              <a:defRPr lang="en-US"/>
            </a:defPPr>
          </a:lstStyle>
          <a:p>
            <a:r>
              <a:rPr lang="en-US" dirty="0"/>
              <a:t>This region is encoded using 56 values (if uniform </a:t>
            </a:r>
            <a:r>
              <a:rPr lang="en-US" dirty="0" smtClean="0"/>
              <a:t>LBP and </a:t>
            </a:r>
            <a:r>
              <a:rPr lang="en-US" dirty="0"/>
              <a:t>a neighborhood of 8 pixels </a:t>
            </a:r>
            <a:r>
              <a:rPr lang="en-US" dirty="0" smtClean="0"/>
              <a:t>)</a:t>
            </a:r>
            <a:endParaRPr lang="es-ES" dirty="0"/>
          </a:p>
        </p:txBody>
      </p:sp>
      <p:cxnSp>
        <p:nvCxnSpPr>
          <p:cNvPr id="32" name="Conector recto 31"/>
          <p:cNvCxnSpPr>
            <a:stCxn id="30" idx="2"/>
            <a:endCxn id="7" idx="0"/>
          </p:cNvCxnSpPr>
          <p:nvPr/>
        </p:nvCxnSpPr>
        <p:spPr>
          <a:xfrm flipH="1">
            <a:off x="6548372" y="2426843"/>
            <a:ext cx="903948" cy="12271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761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51070"/>
            <a:ext cx="9144000" cy="646331"/>
          </a:xfrm>
          <a:prstGeom prst="rect">
            <a:avLst/>
          </a:prstGeom>
        </p:spPr>
        <p:txBody>
          <a:bodyPr wrap="square">
            <a:spAutoFit/>
          </a:bodyPr>
          <a:lstStyle/>
          <a:p>
            <a:r>
              <a:rPr lang="es-ES" dirty="0"/>
              <a:t>Fernández, A., García, R., </a:t>
            </a:r>
            <a:r>
              <a:rPr lang="es-ES" dirty="0" err="1"/>
              <a:t>Usamentiaga</a:t>
            </a:r>
            <a:r>
              <a:rPr lang="es-ES" dirty="0"/>
              <a:t>, R., &amp; Casado, R. (2015). </a:t>
            </a:r>
            <a:r>
              <a:rPr lang="es-ES" dirty="0" err="1" smtClean="0"/>
              <a:t>Glasses</a:t>
            </a:r>
            <a:r>
              <a:rPr lang="es-ES" dirty="0" smtClean="0"/>
              <a:t> </a:t>
            </a:r>
            <a:r>
              <a:rPr lang="es-ES" dirty="0" err="1" smtClean="0"/>
              <a:t>detection</a:t>
            </a:r>
            <a:r>
              <a:rPr lang="es-ES" dirty="0" smtClean="0"/>
              <a:t> </a:t>
            </a:r>
            <a:r>
              <a:rPr lang="es-ES" dirty="0" err="1" smtClean="0"/>
              <a:t>on</a:t>
            </a:r>
            <a:r>
              <a:rPr lang="es-ES" dirty="0" smtClean="0"/>
              <a:t> real </a:t>
            </a:r>
            <a:r>
              <a:rPr lang="es-ES" dirty="0" err="1" smtClean="0"/>
              <a:t>images</a:t>
            </a:r>
            <a:r>
              <a:rPr lang="es-ES" dirty="0" smtClean="0"/>
              <a:t> </a:t>
            </a:r>
            <a:r>
              <a:rPr lang="es-ES" dirty="0" err="1" smtClean="0"/>
              <a:t>based</a:t>
            </a:r>
            <a:r>
              <a:rPr lang="es-ES" dirty="0" smtClean="0"/>
              <a:t> </a:t>
            </a:r>
            <a:r>
              <a:rPr lang="es-ES" dirty="0" err="1" smtClean="0"/>
              <a:t>on</a:t>
            </a:r>
            <a:r>
              <a:rPr lang="es-ES" dirty="0" smtClean="0"/>
              <a:t> </a:t>
            </a:r>
            <a:r>
              <a:rPr lang="es-ES" dirty="0" err="1" smtClean="0"/>
              <a:t>robust</a:t>
            </a:r>
            <a:r>
              <a:rPr lang="es-ES" dirty="0" smtClean="0"/>
              <a:t> </a:t>
            </a:r>
            <a:r>
              <a:rPr lang="es-ES" dirty="0" err="1" smtClean="0"/>
              <a:t>alignment</a:t>
            </a:r>
            <a:r>
              <a:rPr lang="es-ES" dirty="0" smtClean="0"/>
              <a:t>. </a:t>
            </a:r>
            <a:r>
              <a:rPr lang="es-ES" dirty="0"/>
              <a:t>Machine </a:t>
            </a:r>
            <a:r>
              <a:rPr lang="es-ES" dirty="0" err="1"/>
              <a:t>Vision</a:t>
            </a:r>
            <a:r>
              <a:rPr lang="es-ES" dirty="0"/>
              <a:t> and </a:t>
            </a:r>
            <a:r>
              <a:rPr lang="es-ES" dirty="0" err="1"/>
              <a:t>Applications</a:t>
            </a:r>
            <a:r>
              <a:rPr lang="es-ES" dirty="0"/>
              <a:t>, 26(4), 519-531.</a:t>
            </a:r>
          </a:p>
        </p:txBody>
      </p:sp>
      <p:pic>
        <p:nvPicPr>
          <p:cNvPr id="5" name="Imagen 4"/>
          <p:cNvPicPr>
            <a:picLocks noChangeAspect="1"/>
          </p:cNvPicPr>
          <p:nvPr/>
        </p:nvPicPr>
        <p:blipFill>
          <a:blip r:embed="rId2"/>
          <a:stretch>
            <a:fillRect/>
          </a:stretch>
        </p:blipFill>
        <p:spPr>
          <a:xfrm>
            <a:off x="3676773" y="1705371"/>
            <a:ext cx="3162248" cy="670922"/>
          </a:xfrm>
          <a:prstGeom prst="rect">
            <a:avLst/>
          </a:prstGeom>
        </p:spPr>
      </p:pic>
      <p:pic>
        <p:nvPicPr>
          <p:cNvPr id="6" name="Imagen 5"/>
          <p:cNvPicPr>
            <a:picLocks noChangeAspect="1"/>
          </p:cNvPicPr>
          <p:nvPr/>
        </p:nvPicPr>
        <p:blipFill>
          <a:blip r:embed="rId3"/>
          <a:stretch>
            <a:fillRect/>
          </a:stretch>
        </p:blipFill>
        <p:spPr>
          <a:xfrm>
            <a:off x="6849028" y="1705370"/>
            <a:ext cx="2016224" cy="650835"/>
          </a:xfrm>
          <a:prstGeom prst="rect">
            <a:avLst/>
          </a:prstGeom>
        </p:spPr>
      </p:pic>
      <p:pic>
        <p:nvPicPr>
          <p:cNvPr id="7" name="Imagen 6"/>
          <p:cNvPicPr>
            <a:picLocks noChangeAspect="1"/>
          </p:cNvPicPr>
          <p:nvPr/>
        </p:nvPicPr>
        <p:blipFill>
          <a:blip r:embed="rId4"/>
          <a:stretch>
            <a:fillRect/>
          </a:stretch>
        </p:blipFill>
        <p:spPr>
          <a:xfrm>
            <a:off x="3757827" y="2353526"/>
            <a:ext cx="5107425" cy="2160240"/>
          </a:xfrm>
          <a:prstGeom prst="rect">
            <a:avLst/>
          </a:prstGeom>
        </p:spPr>
      </p:pic>
      <p:pic>
        <p:nvPicPr>
          <p:cNvPr id="8" name="Imagen 7"/>
          <p:cNvPicPr>
            <a:picLocks noChangeAspect="1"/>
          </p:cNvPicPr>
          <p:nvPr/>
        </p:nvPicPr>
        <p:blipFill>
          <a:blip r:embed="rId5"/>
          <a:stretch>
            <a:fillRect/>
          </a:stretch>
        </p:blipFill>
        <p:spPr>
          <a:xfrm>
            <a:off x="72107" y="1734354"/>
            <a:ext cx="3332616" cy="2650944"/>
          </a:xfrm>
          <a:prstGeom prst="rect">
            <a:avLst/>
          </a:prstGeom>
        </p:spPr>
      </p:pic>
      <p:sp>
        <p:nvSpPr>
          <p:cNvPr id="10" name="Título 3"/>
          <p:cNvSpPr>
            <a:spLocks noGrp="1"/>
          </p:cNvSpPr>
          <p:nvPr>
            <p:ph type="title"/>
          </p:nvPr>
        </p:nvSpPr>
        <p:spPr>
          <a:xfrm>
            <a:off x="609600" y="0"/>
            <a:ext cx="8153400" cy="785813"/>
          </a:xfrm>
        </p:spPr>
        <p:txBody>
          <a:bodyPr/>
          <a:lstStyle/>
          <a:p>
            <a:r>
              <a:rPr lang="es-ES" dirty="0" err="1" smtClean="0"/>
              <a:t>Example</a:t>
            </a:r>
            <a:r>
              <a:rPr lang="es-ES" dirty="0" smtClean="0"/>
              <a:t> </a:t>
            </a:r>
            <a:r>
              <a:rPr lang="es-ES" dirty="0" err="1" smtClean="0"/>
              <a:t>for</a:t>
            </a:r>
            <a:r>
              <a:rPr lang="es-ES" dirty="0" smtClean="0"/>
              <a:t> </a:t>
            </a:r>
            <a:r>
              <a:rPr lang="es-ES" dirty="0" err="1" smtClean="0"/>
              <a:t>glasses</a:t>
            </a:r>
            <a:r>
              <a:rPr lang="es-ES" dirty="0" smtClean="0"/>
              <a:t> </a:t>
            </a:r>
            <a:r>
              <a:rPr lang="es-ES" dirty="0" err="1" smtClean="0"/>
              <a:t>detection</a:t>
            </a:r>
            <a:endParaRPr lang="es-ES" dirty="0"/>
          </a:p>
        </p:txBody>
      </p:sp>
      <p:sp>
        <p:nvSpPr>
          <p:cNvPr id="11" name="Rectángulo 10"/>
          <p:cNvSpPr/>
          <p:nvPr/>
        </p:nvSpPr>
        <p:spPr>
          <a:xfrm>
            <a:off x="3706067" y="4609580"/>
            <a:ext cx="5292080" cy="646331"/>
          </a:xfrm>
          <a:prstGeom prst="rect">
            <a:avLst/>
          </a:prstGeom>
          <a:solidFill>
            <a:schemeClr val="accent2">
              <a:lumMod val="40000"/>
              <a:lumOff val="60000"/>
            </a:schemeClr>
          </a:solidFill>
        </p:spPr>
        <p:txBody>
          <a:bodyPr wrap="square">
            <a:spAutoFit/>
          </a:bodyPr>
          <a:lstStyle/>
          <a:p>
            <a:r>
              <a:rPr lang="en-US" dirty="0"/>
              <a:t>Results varying from the maximum to the minimum size of </a:t>
            </a:r>
            <a:r>
              <a:rPr lang="en-US" dirty="0" smtClean="0"/>
              <a:t>the normalized </a:t>
            </a:r>
            <a:r>
              <a:rPr lang="en-US" dirty="0"/>
              <a:t>eye glasses region</a:t>
            </a:r>
            <a:endParaRPr lang="es-ES" dirty="0"/>
          </a:p>
        </p:txBody>
      </p:sp>
      <p:sp>
        <p:nvSpPr>
          <p:cNvPr id="12" name="Rectángulo 11"/>
          <p:cNvSpPr/>
          <p:nvPr/>
        </p:nvSpPr>
        <p:spPr>
          <a:xfrm>
            <a:off x="177286" y="4390076"/>
            <a:ext cx="3233564" cy="646331"/>
          </a:xfrm>
          <a:prstGeom prst="rect">
            <a:avLst/>
          </a:prstGeom>
          <a:solidFill>
            <a:schemeClr val="accent2">
              <a:lumMod val="40000"/>
              <a:lumOff val="60000"/>
            </a:schemeClr>
          </a:solidFill>
        </p:spPr>
        <p:txBody>
          <a:bodyPr wrap="square">
            <a:spAutoFit/>
          </a:bodyPr>
          <a:lstStyle/>
          <a:p>
            <a:r>
              <a:rPr lang="en-US" dirty="0"/>
              <a:t>Recognition rates as a function of the number of regions</a:t>
            </a:r>
            <a:endParaRPr lang="es-ES" dirty="0"/>
          </a:p>
        </p:txBody>
      </p:sp>
      <p:sp>
        <p:nvSpPr>
          <p:cNvPr id="13" name="Rectángulo 12"/>
          <p:cNvSpPr/>
          <p:nvPr/>
        </p:nvSpPr>
        <p:spPr>
          <a:xfrm>
            <a:off x="177285" y="5517232"/>
            <a:ext cx="8820861" cy="923330"/>
          </a:xfrm>
          <a:prstGeom prst="rect">
            <a:avLst/>
          </a:prstGeom>
          <a:solidFill>
            <a:schemeClr val="accent1">
              <a:lumMod val="20000"/>
              <a:lumOff val="80000"/>
            </a:schemeClr>
          </a:solidFill>
        </p:spPr>
        <p:txBody>
          <a:bodyPr wrap="square">
            <a:spAutoFit/>
          </a:bodyPr>
          <a:lstStyle/>
          <a:p>
            <a:r>
              <a:rPr lang="en-US" dirty="0"/>
              <a:t>When looking for the optimal number of regions, it is observed that the changes in the number of regions may cause big difference in the length of the feature vector, but the performance is not necessarily affected significantly.</a:t>
            </a:r>
            <a:endParaRPr lang="es-ES" dirty="0"/>
          </a:p>
        </p:txBody>
      </p:sp>
      <p:cxnSp>
        <p:nvCxnSpPr>
          <p:cNvPr id="15" name="Conector recto 14"/>
          <p:cNvCxnSpPr>
            <a:stCxn id="12" idx="2"/>
          </p:cNvCxnSpPr>
          <p:nvPr/>
        </p:nvCxnSpPr>
        <p:spPr>
          <a:xfrm flipH="1">
            <a:off x="1619672" y="5036407"/>
            <a:ext cx="174396" cy="480825"/>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641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0"/>
            <a:ext cx="8534400" cy="785813"/>
          </a:xfrm>
        </p:spPr>
        <p:txBody>
          <a:bodyPr/>
          <a:lstStyle/>
          <a:p>
            <a:r>
              <a:rPr lang="es-ES" dirty="0" smtClean="0"/>
              <a:t>HOG </a:t>
            </a:r>
            <a:r>
              <a:rPr lang="es-ES" dirty="0" err="1" smtClean="0"/>
              <a:t>for</a:t>
            </a:r>
            <a:r>
              <a:rPr lang="es-ES" dirty="0" smtClean="0"/>
              <a:t> </a:t>
            </a:r>
            <a:r>
              <a:rPr lang="es-ES" dirty="0" err="1" smtClean="0"/>
              <a:t>handwritten</a:t>
            </a:r>
            <a:r>
              <a:rPr lang="es-ES" dirty="0" smtClean="0"/>
              <a:t> </a:t>
            </a:r>
            <a:r>
              <a:rPr lang="es-ES" dirty="0" err="1" smtClean="0"/>
              <a:t>digits</a:t>
            </a:r>
            <a:r>
              <a:rPr lang="es-ES" dirty="0" smtClean="0"/>
              <a:t> </a:t>
            </a:r>
            <a:r>
              <a:rPr lang="es-ES" dirty="0" err="1" smtClean="0"/>
              <a:t>recognition</a:t>
            </a:r>
            <a:endParaRPr lang="es-ES" dirty="0"/>
          </a:p>
        </p:txBody>
      </p:sp>
      <p:pic>
        <p:nvPicPr>
          <p:cNvPr id="4" name="Imagen 3"/>
          <p:cNvPicPr>
            <a:picLocks noChangeAspect="1"/>
          </p:cNvPicPr>
          <p:nvPr/>
        </p:nvPicPr>
        <p:blipFill>
          <a:blip r:embed="rId2"/>
          <a:stretch>
            <a:fillRect/>
          </a:stretch>
        </p:blipFill>
        <p:spPr>
          <a:xfrm>
            <a:off x="613544" y="1628800"/>
            <a:ext cx="7704856" cy="4934402"/>
          </a:xfrm>
          <a:prstGeom prst="rect">
            <a:avLst/>
          </a:prstGeom>
        </p:spPr>
      </p:pic>
      <p:sp>
        <p:nvSpPr>
          <p:cNvPr id="5" name="Rectángulo 4"/>
          <p:cNvSpPr/>
          <p:nvPr/>
        </p:nvSpPr>
        <p:spPr>
          <a:xfrm>
            <a:off x="-4789040" y="2132856"/>
            <a:ext cx="4572000" cy="369332"/>
          </a:xfrm>
          <a:prstGeom prst="rect">
            <a:avLst/>
          </a:prstGeom>
        </p:spPr>
        <p:txBody>
          <a:bodyPr>
            <a:spAutoFit/>
          </a:bodyPr>
          <a:lstStyle/>
          <a:p>
            <a:r>
              <a:rPr lang="es-ES" dirty="0" smtClean="0"/>
              <a:t> </a:t>
            </a:r>
            <a:endParaRPr lang="es-ES" dirty="0"/>
          </a:p>
        </p:txBody>
      </p:sp>
      <p:sp>
        <p:nvSpPr>
          <p:cNvPr id="6" name="Rectángulo 5"/>
          <p:cNvSpPr/>
          <p:nvPr/>
        </p:nvSpPr>
        <p:spPr>
          <a:xfrm>
            <a:off x="800968" y="942126"/>
            <a:ext cx="7517432" cy="646331"/>
          </a:xfrm>
          <a:prstGeom prst="rect">
            <a:avLst/>
          </a:prstGeom>
        </p:spPr>
        <p:txBody>
          <a:bodyPr wrap="square">
            <a:spAutoFit/>
          </a:bodyPr>
          <a:lstStyle/>
          <a:p>
            <a:r>
              <a:rPr lang="es-ES" b="1" dirty="0" err="1" smtClean="0"/>
              <a:t>Dataset</a:t>
            </a:r>
            <a:r>
              <a:rPr lang="es-ES" dirty="0" smtClean="0"/>
              <a:t>: </a:t>
            </a:r>
            <a:r>
              <a:rPr lang="es-ES" dirty="0" smtClean="0">
                <a:hlinkClick r:id="rId3"/>
              </a:rPr>
              <a:t>https</a:t>
            </a:r>
            <a:r>
              <a:rPr lang="es-ES" dirty="0">
                <a:hlinkClick r:id="rId3"/>
              </a:rPr>
              <a:t>://</a:t>
            </a:r>
            <a:r>
              <a:rPr lang="es-ES" dirty="0" smtClean="0">
                <a:hlinkClick r:id="rId3"/>
              </a:rPr>
              <a:t>github.com/PacktPublishing/Mastering-OpenCV-4-with-Python/blob/master/Chapter10/01-chapter-content/digits.png</a:t>
            </a:r>
            <a:r>
              <a:rPr lang="es-ES" dirty="0" smtClean="0"/>
              <a:t> </a:t>
            </a:r>
            <a:endParaRPr lang="es-ES" dirty="0"/>
          </a:p>
        </p:txBody>
      </p:sp>
    </p:spTree>
    <p:extLst>
      <p:ext uri="{BB962C8B-B14F-4D97-AF65-F5344CB8AC3E}">
        <p14:creationId xmlns:p14="http://schemas.microsoft.com/office/powerpoint/2010/main" val="2110793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0"/>
            <a:ext cx="8534400" cy="785813"/>
          </a:xfrm>
        </p:spPr>
        <p:txBody>
          <a:bodyPr/>
          <a:lstStyle/>
          <a:p>
            <a:r>
              <a:rPr lang="es-ES" dirty="0" smtClean="0"/>
              <a:t>HOG </a:t>
            </a:r>
            <a:r>
              <a:rPr lang="es-ES" dirty="0" err="1" smtClean="0"/>
              <a:t>for</a:t>
            </a:r>
            <a:r>
              <a:rPr lang="es-ES" dirty="0" smtClean="0"/>
              <a:t> </a:t>
            </a:r>
            <a:r>
              <a:rPr lang="es-ES" dirty="0" err="1" smtClean="0"/>
              <a:t>handwritten</a:t>
            </a:r>
            <a:r>
              <a:rPr lang="es-ES" dirty="0" smtClean="0"/>
              <a:t> </a:t>
            </a:r>
            <a:r>
              <a:rPr lang="es-ES" dirty="0" err="1" smtClean="0"/>
              <a:t>digits</a:t>
            </a:r>
            <a:r>
              <a:rPr lang="es-ES" dirty="0" smtClean="0"/>
              <a:t> </a:t>
            </a:r>
            <a:r>
              <a:rPr lang="es-ES" dirty="0" err="1" smtClean="0"/>
              <a:t>recognition</a:t>
            </a:r>
            <a:endParaRPr lang="es-ES" dirty="0"/>
          </a:p>
        </p:txBody>
      </p:sp>
      <p:sp>
        <p:nvSpPr>
          <p:cNvPr id="5" name="Rectángulo 4"/>
          <p:cNvSpPr/>
          <p:nvPr/>
        </p:nvSpPr>
        <p:spPr>
          <a:xfrm>
            <a:off x="-4789040" y="2132856"/>
            <a:ext cx="4572000" cy="369332"/>
          </a:xfrm>
          <a:prstGeom prst="rect">
            <a:avLst/>
          </a:prstGeom>
        </p:spPr>
        <p:txBody>
          <a:bodyPr>
            <a:spAutoFit/>
          </a:bodyPr>
          <a:lstStyle/>
          <a:p>
            <a:r>
              <a:rPr lang="es-ES" dirty="0" smtClean="0"/>
              <a:t> </a:t>
            </a:r>
            <a:endParaRPr lang="es-ES" dirty="0"/>
          </a:p>
        </p:txBody>
      </p:sp>
      <p:sp>
        <p:nvSpPr>
          <p:cNvPr id="3" name="Rectángulo 2"/>
          <p:cNvSpPr/>
          <p:nvPr/>
        </p:nvSpPr>
        <p:spPr>
          <a:xfrm>
            <a:off x="144016" y="943848"/>
            <a:ext cx="8964488" cy="3493264"/>
          </a:xfrm>
          <a:prstGeom prst="rect">
            <a:avLst/>
          </a:prstGeom>
        </p:spPr>
        <p:txBody>
          <a:bodyPr wrap="square">
            <a:spAutoFit/>
          </a:bodyPr>
          <a:lstStyle/>
          <a:p>
            <a:r>
              <a:rPr lang="en-US" sz="1700" b="1" dirty="0"/>
              <a:t>Handwritten digits recognition using SVM and </a:t>
            </a:r>
            <a:r>
              <a:rPr lang="en-US" sz="1700" b="1" dirty="0" err="1"/>
              <a:t>HoG</a:t>
            </a:r>
            <a:r>
              <a:rPr lang="en-US" sz="1700" b="1" dirty="0"/>
              <a:t> </a:t>
            </a:r>
            <a:r>
              <a:rPr lang="en-US" sz="1700" b="1" dirty="0" smtClean="0"/>
              <a:t>features:</a:t>
            </a:r>
          </a:p>
          <a:p>
            <a:r>
              <a:rPr lang="es-ES" sz="1700" dirty="0">
                <a:hlinkClick r:id="rId2"/>
              </a:rPr>
              <a:t>https://</a:t>
            </a:r>
            <a:r>
              <a:rPr lang="es-ES" sz="1700" dirty="0" smtClean="0">
                <a:hlinkClick r:id="rId2"/>
              </a:rPr>
              <a:t>github.com/PacktPublishing/Mastering-OpenCV-4-with-Python/blob/master/Chapter10/01-chapter-content/svm_handwritten_digits_recognition_preprocessing_hog.py</a:t>
            </a:r>
            <a:endParaRPr lang="es-ES" sz="1700" dirty="0" smtClean="0"/>
          </a:p>
          <a:p>
            <a:endParaRPr lang="es-ES" sz="1700" dirty="0"/>
          </a:p>
          <a:p>
            <a:r>
              <a:rPr lang="en-US" sz="1700" b="1" dirty="0"/>
              <a:t>Handwritten digits recognition using SVM and </a:t>
            </a:r>
            <a:r>
              <a:rPr lang="en-US" sz="1700" b="1" dirty="0" err="1"/>
              <a:t>HoG</a:t>
            </a:r>
            <a:r>
              <a:rPr lang="en-US" sz="1700" b="1" dirty="0"/>
              <a:t> features </a:t>
            </a:r>
            <a:r>
              <a:rPr lang="en-US" sz="1700" b="1" dirty="0" smtClean="0"/>
              <a:t>with </a:t>
            </a:r>
            <a:r>
              <a:rPr lang="en-US" sz="1700" b="1" u="sng" dirty="0"/>
              <a:t>pre-processing</a:t>
            </a:r>
            <a:r>
              <a:rPr lang="en-US" sz="1700" b="1" dirty="0"/>
              <a:t> of the images. A grid-search on C and gamma is also carried out</a:t>
            </a:r>
            <a:r>
              <a:rPr lang="en-US" sz="1700" b="1" dirty="0" smtClean="0"/>
              <a:t>.</a:t>
            </a:r>
          </a:p>
          <a:p>
            <a:r>
              <a:rPr lang="es-ES" sz="1700" dirty="0">
                <a:hlinkClick r:id="rId3"/>
              </a:rPr>
              <a:t>https://</a:t>
            </a:r>
            <a:r>
              <a:rPr lang="es-ES" sz="1700" dirty="0" smtClean="0">
                <a:hlinkClick r:id="rId3"/>
              </a:rPr>
              <a:t>github.com/PacktPublishing/Mastering-OpenCV-4-with-Python/blob/master/Chapter10/01-chapter-content/svm_handwritten_digits_recognition_preprocessing_hog_c_gamma.py</a:t>
            </a:r>
            <a:endParaRPr lang="es-ES" sz="1700" dirty="0" smtClean="0"/>
          </a:p>
          <a:p>
            <a:endParaRPr lang="es-ES" sz="1700" dirty="0"/>
          </a:p>
          <a:p>
            <a:r>
              <a:rPr lang="en-US" sz="1700" b="1" dirty="0"/>
              <a:t>Handwritten digits recognition using KNN and </a:t>
            </a:r>
            <a:r>
              <a:rPr lang="en-US" sz="1700" b="1" dirty="0" err="1"/>
              <a:t>HoG</a:t>
            </a:r>
            <a:r>
              <a:rPr lang="en-US" sz="1700" b="1" dirty="0"/>
              <a:t> features and varying both k and the number </a:t>
            </a:r>
            <a:r>
              <a:rPr lang="en-US" sz="1700" b="1" dirty="0" smtClean="0"/>
              <a:t>of training/testing </a:t>
            </a:r>
            <a:r>
              <a:rPr lang="en-US" sz="1700" b="1" dirty="0"/>
              <a:t>images with </a:t>
            </a:r>
            <a:r>
              <a:rPr lang="en-US" sz="1700" b="1" u="sng" dirty="0"/>
              <a:t>pre-processing</a:t>
            </a:r>
            <a:r>
              <a:rPr lang="en-US" sz="1700" b="1" dirty="0"/>
              <a:t> of the </a:t>
            </a:r>
            <a:r>
              <a:rPr lang="en-US" sz="1700" b="1" dirty="0" smtClean="0"/>
              <a:t>images</a:t>
            </a:r>
          </a:p>
          <a:p>
            <a:r>
              <a:rPr lang="es-ES" sz="1700" dirty="0">
                <a:hlinkClick r:id="rId4"/>
              </a:rPr>
              <a:t>https://</a:t>
            </a:r>
            <a:r>
              <a:rPr lang="es-ES" sz="1700" dirty="0" smtClean="0">
                <a:hlinkClick r:id="rId4"/>
              </a:rPr>
              <a:t>github.com/PacktPublishing/Mastering-OpenCV-4-with-Python/blob/master/Chapter10/01-chapter-content/knn_handwritten_digits_recognition_k_training_testing_preprocessing_hog.py</a:t>
            </a:r>
            <a:r>
              <a:rPr lang="es-ES" sz="1700" dirty="0" smtClean="0"/>
              <a:t> </a:t>
            </a:r>
            <a:endParaRPr lang="es-ES" sz="1700" dirty="0"/>
          </a:p>
        </p:txBody>
      </p:sp>
      <p:pic>
        <p:nvPicPr>
          <p:cNvPr id="7" name="Imagen 6"/>
          <p:cNvPicPr>
            <a:picLocks noChangeAspect="1"/>
          </p:cNvPicPr>
          <p:nvPr/>
        </p:nvPicPr>
        <p:blipFill>
          <a:blip r:embed="rId5"/>
          <a:stretch>
            <a:fillRect/>
          </a:stretch>
        </p:blipFill>
        <p:spPr>
          <a:xfrm>
            <a:off x="5004048" y="4941168"/>
            <a:ext cx="3634139" cy="1512168"/>
          </a:xfrm>
          <a:prstGeom prst="rect">
            <a:avLst/>
          </a:prstGeom>
        </p:spPr>
      </p:pic>
      <p:sp>
        <p:nvSpPr>
          <p:cNvPr id="8" name="Rectángulo 7"/>
          <p:cNvSpPr/>
          <p:nvPr/>
        </p:nvSpPr>
        <p:spPr>
          <a:xfrm>
            <a:off x="4427984" y="4437112"/>
            <a:ext cx="4466864" cy="369332"/>
          </a:xfrm>
          <a:prstGeom prst="rect">
            <a:avLst/>
          </a:prstGeom>
          <a:solidFill>
            <a:schemeClr val="accent2">
              <a:lumMod val="40000"/>
              <a:lumOff val="60000"/>
            </a:schemeClr>
          </a:solidFill>
        </p:spPr>
        <p:txBody>
          <a:bodyPr wrap="none">
            <a:spAutoFit/>
          </a:bodyPr>
          <a:lstStyle/>
          <a:p>
            <a:r>
              <a:rPr lang="es-ES" dirty="0" smtClean="0"/>
              <a:t>Pre-</a:t>
            </a:r>
            <a:r>
              <a:rPr lang="es-ES" dirty="0" err="1" smtClean="0"/>
              <a:t>processing</a:t>
            </a:r>
            <a:r>
              <a:rPr lang="es-ES" dirty="0" smtClean="0"/>
              <a:t> = </a:t>
            </a:r>
            <a:r>
              <a:rPr lang="es-ES" b="1" i="1" dirty="0" err="1" smtClean="0"/>
              <a:t>deskew</a:t>
            </a:r>
            <a:r>
              <a:rPr lang="es-ES" dirty="0" smtClean="0"/>
              <a:t> (in </a:t>
            </a:r>
            <a:r>
              <a:rPr lang="es-ES" dirty="0" err="1" smtClean="0"/>
              <a:t>this</a:t>
            </a:r>
            <a:r>
              <a:rPr lang="es-ES" dirty="0" smtClean="0"/>
              <a:t> </a:t>
            </a:r>
            <a:r>
              <a:rPr lang="es-ES" dirty="0" err="1" smtClean="0"/>
              <a:t>specific</a:t>
            </a:r>
            <a:r>
              <a:rPr lang="es-ES" dirty="0" smtClean="0"/>
              <a:t> case)</a:t>
            </a:r>
            <a:endParaRPr lang="es-ES" dirty="0"/>
          </a:p>
        </p:txBody>
      </p:sp>
      <p:sp>
        <p:nvSpPr>
          <p:cNvPr id="12" name="CuadroTexto 11"/>
          <p:cNvSpPr txBox="1"/>
          <p:nvPr/>
        </p:nvSpPr>
        <p:spPr>
          <a:xfrm>
            <a:off x="144016" y="5301208"/>
            <a:ext cx="4589846" cy="646331"/>
          </a:xfrm>
          <a:prstGeom prst="rect">
            <a:avLst/>
          </a:prstGeom>
          <a:solidFill>
            <a:schemeClr val="accent1">
              <a:lumMod val="40000"/>
              <a:lumOff val="60000"/>
            </a:schemeClr>
          </a:solidFill>
        </p:spPr>
        <p:txBody>
          <a:bodyPr wrap="square" rtlCol="0">
            <a:spAutoFit/>
          </a:bodyPr>
          <a:lstStyle/>
          <a:p>
            <a:r>
              <a:rPr lang="es-ES" b="1" dirty="0" smtClean="0"/>
              <a:t>Note</a:t>
            </a:r>
            <a:r>
              <a:rPr lang="es-ES" dirty="0" smtClean="0"/>
              <a:t>: </a:t>
            </a:r>
            <a:r>
              <a:rPr lang="es-ES" dirty="0" err="1" smtClean="0"/>
              <a:t>Indicated</a:t>
            </a:r>
            <a:r>
              <a:rPr lang="es-ES" dirty="0" smtClean="0"/>
              <a:t> </a:t>
            </a:r>
            <a:r>
              <a:rPr lang="es-ES" dirty="0" err="1" smtClean="0"/>
              <a:t>examples</a:t>
            </a:r>
            <a:r>
              <a:rPr lang="es-ES" dirty="0" smtClean="0"/>
              <a:t> use </a:t>
            </a:r>
            <a:r>
              <a:rPr lang="es-ES" dirty="0" err="1" smtClean="0"/>
              <a:t>OpenCV</a:t>
            </a:r>
            <a:r>
              <a:rPr lang="es-ES" dirty="0" smtClean="0"/>
              <a:t> Machine </a:t>
            </a:r>
            <a:r>
              <a:rPr lang="es-ES" dirty="0" err="1" smtClean="0"/>
              <a:t>Learning</a:t>
            </a:r>
            <a:r>
              <a:rPr lang="es-ES" dirty="0"/>
              <a:t> module (</a:t>
            </a:r>
            <a:r>
              <a:rPr lang="es-ES" b="1" dirty="0" smtClean="0">
                <a:hlinkClick r:id="rId6"/>
              </a:rPr>
              <a:t>cv2.ml</a:t>
            </a:r>
            <a:r>
              <a:rPr lang="es-ES" dirty="0" smtClean="0"/>
              <a:t>) and </a:t>
            </a:r>
            <a:r>
              <a:rPr lang="es-ES" dirty="0" err="1" smtClean="0"/>
              <a:t>not</a:t>
            </a:r>
            <a:r>
              <a:rPr lang="es-ES" dirty="0" smtClean="0"/>
              <a:t> </a:t>
            </a:r>
            <a:r>
              <a:rPr lang="es-ES" dirty="0" err="1" smtClean="0"/>
              <a:t>scikit-learn</a:t>
            </a:r>
            <a:endParaRPr lang="es-ES" dirty="0"/>
          </a:p>
        </p:txBody>
      </p:sp>
    </p:spTree>
    <p:extLst>
      <p:ext uri="{BB962C8B-B14F-4D97-AF65-F5344CB8AC3E}">
        <p14:creationId xmlns:p14="http://schemas.microsoft.com/office/powerpoint/2010/main" val="3211907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a:t>Scikit</a:t>
            </a:r>
            <a:r>
              <a:rPr lang="en-GB" dirty="0"/>
              <a:t>-learn for </a:t>
            </a:r>
            <a:r>
              <a:rPr lang="en-GB" dirty="0" smtClean="0"/>
              <a:t>regression: </a:t>
            </a:r>
            <a:r>
              <a:rPr lang="en-GB" dirty="0"/>
              <a:t>dataset</a:t>
            </a:r>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19</a:t>
            </a:fld>
            <a:endParaRPr lang="es-ES"/>
          </a:p>
        </p:txBody>
      </p:sp>
      <p:pic>
        <p:nvPicPr>
          <p:cNvPr id="3" name="Imagen 2"/>
          <p:cNvPicPr>
            <a:picLocks noChangeAspect="1"/>
          </p:cNvPicPr>
          <p:nvPr/>
        </p:nvPicPr>
        <p:blipFill>
          <a:blip r:embed="rId3"/>
          <a:stretch>
            <a:fillRect/>
          </a:stretch>
        </p:blipFill>
        <p:spPr>
          <a:xfrm>
            <a:off x="500709" y="1697394"/>
            <a:ext cx="8055397" cy="3988376"/>
          </a:xfrm>
          <a:prstGeom prst="rect">
            <a:avLst/>
          </a:prstGeom>
        </p:spPr>
      </p:pic>
    </p:spTree>
    <p:extLst>
      <p:ext uri="{BB962C8B-B14F-4D97-AF65-F5344CB8AC3E}">
        <p14:creationId xmlns:p14="http://schemas.microsoft.com/office/powerpoint/2010/main" val="41168388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2 Título"/>
          <p:cNvSpPr>
            <a:spLocks noGrp="1"/>
          </p:cNvSpPr>
          <p:nvPr>
            <p:ph type="title"/>
          </p:nvPr>
        </p:nvSpPr>
        <p:spPr>
          <a:xfrm>
            <a:off x="1371600" y="1481138"/>
            <a:ext cx="7620000" cy="1519237"/>
          </a:xfrm>
        </p:spPr>
        <p:txBody>
          <a:bodyPr/>
          <a:lstStyle/>
          <a:p>
            <a:pPr eaLnBrk="1" hangingPunct="1"/>
            <a:r>
              <a:rPr lang="es-ES" dirty="0" err="1" smtClean="0"/>
              <a:t>Scikit-learn</a:t>
            </a:r>
            <a:endParaRPr sz="2800" dirty="0" smtClean="0"/>
          </a:p>
        </p:txBody>
      </p:sp>
      <p:pic>
        <p:nvPicPr>
          <p:cNvPr id="4" name="Imagen 3"/>
          <p:cNvPicPr>
            <a:picLocks noChangeAspect="1"/>
          </p:cNvPicPr>
          <p:nvPr/>
        </p:nvPicPr>
        <p:blipFill>
          <a:blip r:embed="rId3"/>
          <a:stretch>
            <a:fillRect/>
          </a:stretch>
        </p:blipFill>
        <p:spPr>
          <a:xfrm>
            <a:off x="950938" y="3873985"/>
            <a:ext cx="514350" cy="542925"/>
          </a:xfrm>
          <a:prstGeom prst="rect">
            <a:avLst/>
          </a:prstGeom>
        </p:spPr>
      </p:pic>
      <p:sp>
        <p:nvSpPr>
          <p:cNvPr id="5" name="Rectángulo 4"/>
          <p:cNvSpPr/>
          <p:nvPr/>
        </p:nvSpPr>
        <p:spPr>
          <a:xfrm>
            <a:off x="2283024" y="3682690"/>
            <a:ext cx="6912768" cy="923330"/>
          </a:xfrm>
          <a:prstGeom prst="rect">
            <a:avLst/>
          </a:prstGeom>
        </p:spPr>
        <p:txBody>
          <a:bodyPr wrap="square">
            <a:spAutoFit/>
          </a:bodyPr>
          <a:lstStyle/>
          <a:p>
            <a:pPr marL="285750" indent="-285750">
              <a:buFont typeface="Arial" panose="020B0604020202020204" pitchFamily="34" charset="0"/>
              <a:buChar char="•"/>
            </a:pPr>
            <a:r>
              <a:rPr lang="es-ES" dirty="0" err="1" smtClean="0">
                <a:hlinkClick r:id="rId4"/>
              </a:rPr>
              <a:t>scikit_learn_introduction_classification.ipynb</a:t>
            </a:r>
            <a:endParaRPr lang="es-ES" dirty="0" smtClean="0"/>
          </a:p>
          <a:p>
            <a:pPr marL="285750" indent="-285750">
              <a:buFont typeface="Arial" panose="020B0604020202020204" pitchFamily="34" charset="0"/>
              <a:buChar char="•"/>
            </a:pPr>
            <a:r>
              <a:rPr lang="es-ES" dirty="0" err="1" smtClean="0">
                <a:hlinkClick r:id="rId5"/>
              </a:rPr>
              <a:t>scikit_learn_introduction_regression.ipynb</a:t>
            </a:r>
            <a:endParaRPr lang="es-ES" dirty="0" smtClean="0"/>
          </a:p>
          <a:p>
            <a:pPr marL="285750" indent="-285750">
              <a:buFont typeface="Arial" panose="020B0604020202020204" pitchFamily="34" charset="0"/>
              <a:buChar char="•"/>
            </a:pPr>
            <a:r>
              <a:rPr lang="es-ES" dirty="0" err="1">
                <a:hlinkClick r:id="rId6"/>
              </a:rPr>
              <a:t>k_means_clustering_sklearn.ipynb</a:t>
            </a:r>
            <a:endParaRPr lang="es-ES" dirty="0" smtClean="0"/>
          </a:p>
        </p:txBody>
      </p:sp>
      <p:pic>
        <p:nvPicPr>
          <p:cNvPr id="6" name="Imagen 5"/>
          <p:cNvPicPr>
            <a:picLocks noChangeAspect="1"/>
          </p:cNvPicPr>
          <p:nvPr/>
        </p:nvPicPr>
        <p:blipFill>
          <a:blip r:embed="rId7"/>
          <a:stretch>
            <a:fillRect/>
          </a:stretch>
        </p:blipFill>
        <p:spPr>
          <a:xfrm>
            <a:off x="384200" y="5307886"/>
            <a:ext cx="1647825" cy="266700"/>
          </a:xfrm>
          <a:prstGeom prst="rect">
            <a:avLst/>
          </a:prstGeom>
        </p:spPr>
      </p:pic>
      <p:sp>
        <p:nvSpPr>
          <p:cNvPr id="7" name="Rectángulo 6"/>
          <p:cNvSpPr/>
          <p:nvPr/>
        </p:nvSpPr>
        <p:spPr>
          <a:xfrm>
            <a:off x="2337859" y="5002010"/>
            <a:ext cx="5797152" cy="1200329"/>
          </a:xfrm>
          <a:prstGeom prst="rect">
            <a:avLst/>
          </a:prstGeom>
        </p:spPr>
        <p:txBody>
          <a:bodyPr wrap="square">
            <a:spAutoFit/>
          </a:bodyPr>
          <a:lstStyle/>
          <a:p>
            <a:pPr marL="285750" indent="-285750">
              <a:buFont typeface="Arial" panose="020B0604020202020204" pitchFamily="34" charset="0"/>
              <a:buChar char="•"/>
            </a:pPr>
            <a:r>
              <a:rPr lang="es-ES" dirty="0" err="1" smtClean="0">
                <a:hlinkClick r:id="rId8"/>
              </a:rPr>
              <a:t>scikit_learn_introduction_classification.ipynb</a:t>
            </a:r>
            <a:endParaRPr lang="es-ES" dirty="0" smtClean="0"/>
          </a:p>
          <a:p>
            <a:pPr marL="285750" indent="-285750">
              <a:buFont typeface="Arial" panose="020B0604020202020204" pitchFamily="34" charset="0"/>
              <a:buChar char="•"/>
            </a:pPr>
            <a:r>
              <a:rPr lang="es-ES" dirty="0" err="1" smtClean="0">
                <a:hlinkClick r:id="rId9"/>
              </a:rPr>
              <a:t>scikit_learn_introduction_regression.ipynb</a:t>
            </a:r>
            <a:endParaRPr lang="es-ES" dirty="0" smtClean="0"/>
          </a:p>
          <a:p>
            <a:pPr marL="285750" indent="-285750">
              <a:buFont typeface="Arial" panose="020B0604020202020204" pitchFamily="34" charset="0"/>
              <a:buChar char="•"/>
            </a:pPr>
            <a:r>
              <a:rPr lang="es-ES" dirty="0" err="1">
                <a:hlinkClick r:id="rId10"/>
              </a:rPr>
              <a:t>k_means_clustering_sklearn.ipynb</a:t>
            </a:r>
            <a:endParaRPr lang="es-ES" dirty="0" smtClean="0"/>
          </a:p>
          <a:p>
            <a:pPr marL="285750" indent="-285750">
              <a:buFont typeface="Arial" panose="020B0604020202020204" pitchFamily="34" charset="0"/>
              <a:buChar char="•"/>
            </a:pPr>
            <a:endParaRPr lang="es-ES" dirty="0"/>
          </a:p>
        </p:txBody>
      </p:sp>
      <p:sp>
        <p:nvSpPr>
          <p:cNvPr id="10" name="Rectángulo 9"/>
          <p:cNvSpPr/>
          <p:nvPr/>
        </p:nvSpPr>
        <p:spPr>
          <a:xfrm>
            <a:off x="4581525" y="6202339"/>
            <a:ext cx="4572000" cy="646331"/>
          </a:xfrm>
          <a:prstGeom prst="rect">
            <a:avLst/>
          </a:prstGeom>
          <a:solidFill>
            <a:schemeClr val="tx1"/>
          </a:solidFill>
        </p:spPr>
        <p:txBody>
          <a:bodyPr>
            <a:spAutoFit/>
          </a:bodyPr>
          <a:lstStyle/>
          <a:p>
            <a:r>
              <a:rPr lang="es-ES" dirty="0">
                <a:solidFill>
                  <a:schemeClr val="bg1"/>
                </a:solidFill>
              </a:rPr>
              <a:t>https</a:t>
            </a:r>
            <a:r>
              <a:rPr lang="es-ES">
                <a:solidFill>
                  <a:schemeClr val="bg1"/>
                </a:solidFill>
              </a:rPr>
              <a:t>://</a:t>
            </a:r>
            <a:r>
              <a:rPr lang="es-ES" smtClean="0">
                <a:solidFill>
                  <a:schemeClr val="bg1"/>
                </a:solidFill>
              </a:rPr>
              <a:t>github.com/albertofernandezvillan/computer-vision-and-deep-learning-course</a:t>
            </a:r>
            <a:r>
              <a:rPr lang="es-ES" dirty="0" smtClean="0">
                <a:solidFill>
                  <a:schemeClr val="bg1"/>
                </a:solidFill>
              </a:rPr>
              <a:t> </a:t>
            </a:r>
            <a:endParaRPr lang="es-ES" dirty="0">
              <a:solidFill>
                <a:schemeClr val="bg1"/>
              </a:solidFill>
            </a:endParaRPr>
          </a:p>
        </p:txBody>
      </p:sp>
      <p:pic>
        <p:nvPicPr>
          <p:cNvPr id="11" name="Imagen 10"/>
          <p:cNvPicPr>
            <a:picLocks noChangeAspect="1"/>
          </p:cNvPicPr>
          <p:nvPr/>
        </p:nvPicPr>
        <p:blipFill>
          <a:blip r:embed="rId3"/>
          <a:stretch>
            <a:fillRect/>
          </a:stretch>
        </p:blipFill>
        <p:spPr>
          <a:xfrm>
            <a:off x="3995936" y="6202339"/>
            <a:ext cx="585589" cy="646331"/>
          </a:xfrm>
          <a:prstGeom prst="rect">
            <a:avLst/>
          </a:prstGeom>
        </p:spPr>
      </p:pic>
      <p:pic>
        <p:nvPicPr>
          <p:cNvPr id="9" name="Imagen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4168" y="1465777"/>
            <a:ext cx="2907432" cy="1565168"/>
          </a:xfrm>
          <a:prstGeom prst="rect">
            <a:avLst/>
          </a:prstGeom>
        </p:spPr>
      </p:pic>
      <p:sp>
        <p:nvSpPr>
          <p:cNvPr id="2" name="CuadroTexto 1"/>
          <p:cNvSpPr txBox="1"/>
          <p:nvPr/>
        </p:nvSpPr>
        <p:spPr>
          <a:xfrm>
            <a:off x="1331640" y="2443535"/>
            <a:ext cx="5040560" cy="830997"/>
          </a:xfrm>
          <a:prstGeom prst="rect">
            <a:avLst/>
          </a:prstGeom>
          <a:noFill/>
        </p:spPr>
        <p:txBody>
          <a:bodyPr wrap="square" rtlCol="0">
            <a:spAutoFit/>
          </a:bodyPr>
          <a:lstStyle/>
          <a:p>
            <a:r>
              <a:rPr lang="es-ES" sz="2400" dirty="0" err="1" smtClean="0">
                <a:solidFill>
                  <a:schemeClr val="bg1"/>
                </a:solidFill>
              </a:rPr>
              <a:t>Introducing</a:t>
            </a:r>
            <a:r>
              <a:rPr lang="es-ES" sz="2400" dirty="0" smtClean="0">
                <a:solidFill>
                  <a:schemeClr val="bg1"/>
                </a:solidFill>
              </a:rPr>
              <a:t> </a:t>
            </a:r>
            <a:r>
              <a:rPr lang="es-ES" sz="2400" dirty="0" err="1" smtClean="0">
                <a:solidFill>
                  <a:schemeClr val="bg1"/>
                </a:solidFill>
              </a:rPr>
              <a:t>scikit-learn</a:t>
            </a:r>
            <a:r>
              <a:rPr lang="es-ES" sz="2400" dirty="0" smtClean="0">
                <a:solidFill>
                  <a:schemeClr val="bg1"/>
                </a:solidFill>
              </a:rPr>
              <a:t> </a:t>
            </a:r>
            <a:r>
              <a:rPr lang="es-ES" sz="2400" dirty="0" err="1" smtClean="0">
                <a:solidFill>
                  <a:schemeClr val="bg1"/>
                </a:solidFill>
              </a:rPr>
              <a:t>for</a:t>
            </a:r>
            <a:r>
              <a:rPr lang="es-ES" sz="2400" dirty="0" smtClean="0">
                <a:solidFill>
                  <a:schemeClr val="bg1"/>
                </a:solidFill>
              </a:rPr>
              <a:t> </a:t>
            </a:r>
            <a:r>
              <a:rPr lang="es-ES" sz="2400" dirty="0" err="1" smtClean="0">
                <a:solidFill>
                  <a:schemeClr val="bg1"/>
                </a:solidFill>
              </a:rPr>
              <a:t>classification</a:t>
            </a:r>
            <a:r>
              <a:rPr lang="es-ES" sz="2400" dirty="0" smtClean="0">
                <a:solidFill>
                  <a:schemeClr val="bg1"/>
                </a:solidFill>
              </a:rPr>
              <a:t>, </a:t>
            </a:r>
            <a:r>
              <a:rPr lang="es-ES" sz="2400" dirty="0" err="1" smtClean="0">
                <a:solidFill>
                  <a:schemeClr val="bg1"/>
                </a:solidFill>
              </a:rPr>
              <a:t>regression</a:t>
            </a:r>
            <a:r>
              <a:rPr lang="es-ES" sz="2400" dirty="0" smtClean="0">
                <a:solidFill>
                  <a:schemeClr val="bg1"/>
                </a:solidFill>
              </a:rPr>
              <a:t> and </a:t>
            </a:r>
            <a:r>
              <a:rPr lang="es-ES" sz="2400" dirty="0" err="1" smtClean="0">
                <a:solidFill>
                  <a:schemeClr val="bg1"/>
                </a:solidFill>
              </a:rPr>
              <a:t>clustering</a:t>
            </a:r>
            <a:endParaRPr lang="en-GB" sz="24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sz="3200" dirty="0" err="1"/>
              <a:t>Scikit</a:t>
            </a:r>
            <a:r>
              <a:rPr lang="en-GB" sz="3200" dirty="0"/>
              <a:t>-learn for </a:t>
            </a:r>
            <a:r>
              <a:rPr lang="en-GB" sz="3200" dirty="0" smtClean="0"/>
              <a:t>regression: training and testing</a:t>
            </a:r>
            <a:endParaRPr lang="en-GB" sz="3200" dirty="0"/>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20</a:t>
            </a:fld>
            <a:endParaRPr lang="es-ES"/>
          </a:p>
        </p:txBody>
      </p:sp>
      <p:sp>
        <p:nvSpPr>
          <p:cNvPr id="4" name="Rectángulo 3"/>
          <p:cNvSpPr/>
          <p:nvPr/>
        </p:nvSpPr>
        <p:spPr>
          <a:xfrm>
            <a:off x="179512" y="1052736"/>
            <a:ext cx="4809728" cy="229293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from </a:t>
            </a:r>
            <a:r>
              <a:rPr lang="en-GB" sz="1300" dirty="0" err="1">
                <a:solidFill>
                  <a:srgbClr val="000000"/>
                </a:solidFill>
                <a:latin typeface="Courier New" panose="02070309020205020404" pitchFamily="49" charset="0"/>
              </a:rPr>
              <a:t>sklearn</a:t>
            </a:r>
            <a:r>
              <a:rPr lang="en-GB" sz="1300" dirty="0">
                <a:solidFill>
                  <a:srgbClr val="000000"/>
                </a:solidFill>
                <a:latin typeface="Courier New" panose="02070309020205020404" pitchFamily="49" charset="0"/>
              </a:rPr>
              <a:t> import </a:t>
            </a:r>
            <a:r>
              <a:rPr lang="en-GB" sz="1300" dirty="0" err="1">
                <a:solidFill>
                  <a:srgbClr val="000000"/>
                </a:solidFill>
                <a:latin typeface="Courier New" panose="02070309020205020404" pitchFamily="49" charset="0"/>
              </a:rPr>
              <a:t>linear_model</a:t>
            </a:r>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
            </a:r>
            <a:br>
              <a:rPr lang="en-GB" sz="1300" dirty="0">
                <a:solidFill>
                  <a:srgbClr val="000000"/>
                </a:solidFill>
                <a:latin typeface="Courier New" panose="02070309020205020404" pitchFamily="49" charset="0"/>
              </a:rPr>
            </a:br>
            <a:r>
              <a:rPr lang="en-GB" sz="1300" dirty="0">
                <a:solidFill>
                  <a:srgbClr val="000000"/>
                </a:solidFill>
                <a:latin typeface="Courier New" panose="02070309020205020404" pitchFamily="49" charset="0"/>
              </a:rPr>
              <a:t># Create linear regression object:</a:t>
            </a:r>
          </a:p>
          <a:p>
            <a:r>
              <a:rPr lang="en-GB" sz="1300" dirty="0">
                <a:solidFill>
                  <a:srgbClr val="000000"/>
                </a:solidFill>
                <a:latin typeface="Courier New" panose="02070309020205020404" pitchFamily="49" charset="0"/>
              </a:rPr>
              <a:t>model = </a:t>
            </a:r>
            <a:r>
              <a:rPr lang="en-GB" sz="1300" dirty="0" err="1">
                <a:solidFill>
                  <a:srgbClr val="000000"/>
                </a:solidFill>
                <a:latin typeface="Courier New" panose="02070309020205020404" pitchFamily="49" charset="0"/>
              </a:rPr>
              <a:t>linear_model.LinearRegression</a:t>
            </a:r>
            <a:r>
              <a:rPr lang="en-GB" sz="1300" dirty="0">
                <a:solidFill>
                  <a:srgbClr val="000000"/>
                </a:solidFill>
                <a:latin typeface="Courier New" panose="02070309020205020404" pitchFamily="49" charset="0"/>
              </a:rPr>
              <a:t>()</a:t>
            </a:r>
          </a:p>
          <a:p>
            <a:r>
              <a:rPr lang="en-GB" sz="1300" dirty="0">
                <a:solidFill>
                  <a:srgbClr val="000000"/>
                </a:solidFill>
                <a:latin typeface="Courier New" panose="02070309020205020404" pitchFamily="49" charset="0"/>
              </a:rPr>
              <a:t/>
            </a:r>
            <a:br>
              <a:rPr lang="en-GB" sz="1300" dirty="0">
                <a:solidFill>
                  <a:srgbClr val="000000"/>
                </a:solidFill>
                <a:latin typeface="Courier New" panose="02070309020205020404" pitchFamily="49" charset="0"/>
              </a:rPr>
            </a:br>
            <a:r>
              <a:rPr lang="en-GB" sz="1300" dirty="0">
                <a:solidFill>
                  <a:srgbClr val="000000"/>
                </a:solidFill>
                <a:latin typeface="Courier New" panose="02070309020205020404" pitchFamily="49" charset="0"/>
              </a:rPr>
              <a:t># Train the model using the training sets:</a:t>
            </a:r>
          </a:p>
          <a:p>
            <a:r>
              <a:rPr lang="en-GB" sz="1300" dirty="0" err="1">
                <a:solidFill>
                  <a:srgbClr val="000000"/>
                </a:solidFill>
                <a:latin typeface="Courier New" panose="02070309020205020404" pitchFamily="49" charset="0"/>
              </a:rPr>
              <a:t>model.fit</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x_train</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y_train</a:t>
            </a:r>
            <a:r>
              <a:rPr lang="en-GB" sz="1300" dirty="0">
                <a:solidFill>
                  <a:srgbClr val="000000"/>
                </a:solidFill>
                <a:latin typeface="Courier New" panose="02070309020205020404" pitchFamily="49" charset="0"/>
              </a:rPr>
              <a:t>)</a:t>
            </a:r>
          </a:p>
          <a:p>
            <a:r>
              <a:rPr lang="en-GB" sz="1300" dirty="0">
                <a:solidFill>
                  <a:srgbClr val="000000"/>
                </a:solidFill>
                <a:latin typeface="Courier New" panose="02070309020205020404" pitchFamily="49" charset="0"/>
              </a:rPr>
              <a:t/>
            </a:r>
            <a:br>
              <a:rPr lang="en-GB" sz="1300" dirty="0">
                <a:solidFill>
                  <a:srgbClr val="000000"/>
                </a:solidFill>
                <a:latin typeface="Courier New" panose="02070309020205020404" pitchFamily="49" charset="0"/>
              </a:rPr>
            </a:br>
            <a:r>
              <a:rPr lang="en-GB" sz="1300" dirty="0">
                <a:solidFill>
                  <a:srgbClr val="000000"/>
                </a:solidFill>
                <a:latin typeface="Courier New" panose="02070309020205020404" pitchFamily="49" charset="0"/>
              </a:rPr>
              <a:t># The coefficients and the intercept factor:</a:t>
            </a:r>
          </a:p>
          <a:p>
            <a:r>
              <a:rPr lang="en-GB" sz="1300" dirty="0">
                <a:solidFill>
                  <a:srgbClr val="000000"/>
                </a:solidFill>
                <a:latin typeface="Courier New" panose="02070309020205020404" pitchFamily="49" charset="0"/>
              </a:rPr>
              <a:t>print("Coefficients: {}".format(</a:t>
            </a:r>
            <a:r>
              <a:rPr lang="en-GB" sz="1300" dirty="0" err="1">
                <a:solidFill>
                  <a:srgbClr val="000000"/>
                </a:solidFill>
                <a:latin typeface="Courier New" panose="02070309020205020404" pitchFamily="49" charset="0"/>
              </a:rPr>
              <a:t>model.coef</a:t>
            </a:r>
            <a:r>
              <a:rPr lang="en-GB" sz="1300" dirty="0">
                <a:solidFill>
                  <a:srgbClr val="000000"/>
                </a:solidFill>
                <a:latin typeface="Courier New" panose="02070309020205020404" pitchFamily="49" charset="0"/>
              </a:rPr>
              <a:t>_))</a:t>
            </a:r>
          </a:p>
          <a:p>
            <a:r>
              <a:rPr lang="en-GB" sz="1300" dirty="0">
                <a:solidFill>
                  <a:srgbClr val="000000"/>
                </a:solidFill>
                <a:latin typeface="Courier New" panose="02070309020205020404" pitchFamily="49" charset="0"/>
              </a:rPr>
              <a:t>print("Intercept: {}".format(</a:t>
            </a:r>
            <a:r>
              <a:rPr lang="en-GB" sz="1300" dirty="0" err="1">
                <a:solidFill>
                  <a:srgbClr val="000000"/>
                </a:solidFill>
                <a:latin typeface="Courier New" panose="02070309020205020404" pitchFamily="49" charset="0"/>
              </a:rPr>
              <a:t>model.intercept</a:t>
            </a:r>
            <a:r>
              <a:rPr lang="en-GB" sz="1300" dirty="0">
                <a:solidFill>
                  <a:srgbClr val="000000"/>
                </a:solidFill>
                <a:latin typeface="Courier New" panose="02070309020205020404" pitchFamily="49" charset="0"/>
              </a:rPr>
              <a:t>_))</a:t>
            </a:r>
          </a:p>
        </p:txBody>
      </p:sp>
      <p:sp>
        <p:nvSpPr>
          <p:cNvPr id="6" name="Rectángulo 5"/>
          <p:cNvSpPr/>
          <p:nvPr/>
        </p:nvSpPr>
        <p:spPr>
          <a:xfrm>
            <a:off x="179512" y="3453393"/>
            <a:ext cx="4809728" cy="492443"/>
          </a:xfrm>
          <a:prstGeom prst="rect">
            <a:avLst/>
          </a:prstGeom>
          <a:solidFill>
            <a:schemeClr val="accent2">
              <a:lumMod val="60000"/>
              <a:lumOff val="4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Coefficients: [[2.99811861]] </a:t>
            </a:r>
            <a:endParaRPr lang="en-GB" sz="1300" dirty="0" smtClean="0">
              <a:solidFill>
                <a:srgbClr val="000000"/>
              </a:solidFill>
              <a:latin typeface="Courier New" panose="02070309020205020404" pitchFamily="49" charset="0"/>
            </a:endParaRPr>
          </a:p>
          <a:p>
            <a:r>
              <a:rPr lang="en-GB" sz="1300" dirty="0" smtClean="0">
                <a:solidFill>
                  <a:srgbClr val="000000"/>
                </a:solidFill>
                <a:latin typeface="Courier New" panose="02070309020205020404" pitchFamily="49" charset="0"/>
              </a:rPr>
              <a:t>Intercept</a:t>
            </a:r>
            <a:r>
              <a:rPr lang="en-GB" sz="1300" dirty="0">
                <a:solidFill>
                  <a:srgbClr val="000000"/>
                </a:solidFill>
                <a:latin typeface="Courier New" panose="02070309020205020404" pitchFamily="49" charset="0"/>
              </a:rPr>
              <a:t>: [49.14094108]</a:t>
            </a:r>
          </a:p>
        </p:txBody>
      </p:sp>
      <p:sp>
        <p:nvSpPr>
          <p:cNvPr id="7" name="Rectángulo 6"/>
          <p:cNvSpPr/>
          <p:nvPr/>
        </p:nvSpPr>
        <p:spPr>
          <a:xfrm>
            <a:off x="5220072" y="1052736"/>
            <a:ext cx="3773760" cy="289310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from </a:t>
            </a:r>
            <a:r>
              <a:rPr lang="en-GB" sz="1300" dirty="0" err="1">
                <a:solidFill>
                  <a:srgbClr val="000000"/>
                </a:solidFill>
                <a:latin typeface="Courier New" panose="02070309020205020404" pitchFamily="49" charset="0"/>
              </a:rPr>
              <a:t>sklearn.metrics</a:t>
            </a:r>
            <a:r>
              <a:rPr lang="en-GB" sz="1300" dirty="0">
                <a:solidFill>
                  <a:srgbClr val="000000"/>
                </a:solidFill>
                <a:latin typeface="Courier New" panose="02070309020205020404" pitchFamily="49" charset="0"/>
              </a:rPr>
              <a:t> import </a:t>
            </a:r>
            <a:r>
              <a:rPr lang="en-GB" sz="1300" dirty="0" err="1">
                <a:solidFill>
                  <a:srgbClr val="000000"/>
                </a:solidFill>
                <a:latin typeface="Courier New" panose="02070309020205020404" pitchFamily="49" charset="0"/>
              </a:rPr>
              <a:t>mean_squared_error</a:t>
            </a:r>
            <a:r>
              <a:rPr lang="en-GB" sz="1300" dirty="0">
                <a:solidFill>
                  <a:srgbClr val="000000"/>
                </a:solidFill>
                <a:latin typeface="Courier New" panose="02070309020205020404" pitchFamily="49" charset="0"/>
              </a:rPr>
              <a:t>, r2_score</a:t>
            </a:r>
          </a:p>
          <a:p>
            <a:r>
              <a:rPr lang="en-GB" sz="1300" dirty="0">
                <a:solidFill>
                  <a:srgbClr val="000000"/>
                </a:solidFill>
                <a:latin typeface="Courier New" panose="02070309020205020404" pitchFamily="49" charset="0"/>
              </a:rPr>
              <a:t/>
            </a:r>
            <a:br>
              <a:rPr lang="en-GB" sz="1300" dirty="0">
                <a:solidFill>
                  <a:srgbClr val="000000"/>
                </a:solidFill>
                <a:latin typeface="Courier New" panose="02070309020205020404" pitchFamily="49" charset="0"/>
              </a:rPr>
            </a:br>
            <a:r>
              <a:rPr lang="en-GB" sz="1300" dirty="0">
                <a:solidFill>
                  <a:srgbClr val="000000"/>
                </a:solidFill>
                <a:latin typeface="Courier New" panose="02070309020205020404" pitchFamily="49" charset="0"/>
              </a:rPr>
              <a:t># Make predictions using the testing set</a:t>
            </a:r>
          </a:p>
          <a:p>
            <a:r>
              <a:rPr lang="en-GB" sz="1300" dirty="0" err="1">
                <a:solidFill>
                  <a:srgbClr val="000000"/>
                </a:solidFill>
                <a:latin typeface="Courier New" panose="02070309020205020404" pitchFamily="49" charset="0"/>
              </a:rPr>
              <a:t>y_preds</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model.predict</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x_test</a:t>
            </a:r>
            <a:r>
              <a:rPr lang="en-GB" sz="1300" dirty="0">
                <a:solidFill>
                  <a:srgbClr val="000000"/>
                </a:solidFill>
                <a:latin typeface="Courier New" panose="02070309020205020404" pitchFamily="49" charset="0"/>
              </a:rPr>
              <a:t>)</a:t>
            </a:r>
          </a:p>
          <a:p>
            <a:r>
              <a:rPr lang="en-GB" sz="1300" dirty="0">
                <a:solidFill>
                  <a:srgbClr val="000000"/>
                </a:solidFill>
                <a:latin typeface="Courier New" panose="02070309020205020404" pitchFamily="49" charset="0"/>
              </a:rPr>
              <a:t/>
            </a:r>
            <a:br>
              <a:rPr lang="en-GB" sz="1300" dirty="0">
                <a:solidFill>
                  <a:srgbClr val="000000"/>
                </a:solidFill>
                <a:latin typeface="Courier New" panose="02070309020205020404" pitchFamily="49" charset="0"/>
              </a:rPr>
            </a:br>
            <a:r>
              <a:rPr lang="en-GB" sz="1300" dirty="0">
                <a:solidFill>
                  <a:srgbClr val="000000"/>
                </a:solidFill>
                <a:latin typeface="Courier New" panose="02070309020205020404" pitchFamily="49" charset="0"/>
              </a:rPr>
              <a:t># Model score:</a:t>
            </a:r>
          </a:p>
          <a:p>
            <a:r>
              <a:rPr lang="en-GB" sz="1300" dirty="0" err="1" smtClean="0">
                <a:solidFill>
                  <a:srgbClr val="000000"/>
                </a:solidFill>
                <a:latin typeface="Courier New" panose="02070309020205020404" pitchFamily="49" charset="0"/>
              </a:rPr>
              <a:t>model.score</a:t>
            </a:r>
            <a:r>
              <a:rPr lang="en-GB" sz="1300" dirty="0" smtClean="0">
                <a:solidFill>
                  <a:srgbClr val="000000"/>
                </a:solidFill>
                <a:latin typeface="Courier New" panose="02070309020205020404" pitchFamily="49" charset="0"/>
              </a:rPr>
              <a:t>(</a:t>
            </a:r>
            <a:r>
              <a:rPr lang="en-GB" sz="1300" dirty="0" err="1" smtClean="0">
                <a:solidFill>
                  <a:srgbClr val="000000"/>
                </a:solidFill>
                <a:latin typeface="Courier New" panose="02070309020205020404" pitchFamily="49" charset="0"/>
              </a:rPr>
              <a:t>x_test</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y_test</a:t>
            </a:r>
            <a:r>
              <a:rPr lang="en-GB" sz="1300" dirty="0" smtClean="0">
                <a:solidFill>
                  <a:srgbClr val="000000"/>
                </a:solidFill>
                <a:latin typeface="Courier New" panose="02070309020205020404" pitchFamily="49" charset="0"/>
              </a:rPr>
              <a:t>))</a:t>
            </a:r>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
            </a:r>
            <a:br>
              <a:rPr lang="en-GB" sz="1300" dirty="0">
                <a:solidFill>
                  <a:srgbClr val="000000"/>
                </a:solidFill>
                <a:latin typeface="Courier New" panose="02070309020205020404" pitchFamily="49" charset="0"/>
              </a:rPr>
            </a:br>
            <a:r>
              <a:rPr lang="en-GB" sz="1300" dirty="0">
                <a:solidFill>
                  <a:srgbClr val="000000"/>
                </a:solidFill>
                <a:latin typeface="Courier New" panose="02070309020205020404" pitchFamily="49" charset="0"/>
              </a:rPr>
              <a:t># The mean squared error (</a:t>
            </a:r>
            <a:r>
              <a:rPr lang="en-GB" sz="1300" dirty="0" err="1">
                <a:solidFill>
                  <a:srgbClr val="000000"/>
                </a:solidFill>
                <a:latin typeface="Courier New" panose="02070309020205020404" pitchFamily="49" charset="0"/>
              </a:rPr>
              <a:t>mse</a:t>
            </a:r>
            <a:r>
              <a:rPr lang="en-GB" sz="1300" dirty="0">
                <a:solidFill>
                  <a:srgbClr val="000000"/>
                </a:solidFill>
                <a:latin typeface="Courier New" panose="02070309020205020404" pitchFamily="49" charset="0"/>
              </a:rPr>
              <a:t>):</a:t>
            </a:r>
          </a:p>
          <a:p>
            <a:r>
              <a:rPr lang="en-GB" sz="1300" dirty="0" err="1" smtClean="0">
                <a:solidFill>
                  <a:srgbClr val="000000"/>
                </a:solidFill>
                <a:latin typeface="Courier New" panose="02070309020205020404" pitchFamily="49" charset="0"/>
              </a:rPr>
              <a:t>mean_squared_error</a:t>
            </a:r>
            <a:r>
              <a:rPr lang="en-GB" sz="1300" dirty="0" smtClean="0">
                <a:solidFill>
                  <a:srgbClr val="000000"/>
                </a:solidFill>
                <a:latin typeface="Courier New" panose="02070309020205020404" pitchFamily="49" charset="0"/>
              </a:rPr>
              <a:t>(</a:t>
            </a:r>
            <a:r>
              <a:rPr lang="en-GB" sz="1300" dirty="0" err="1" smtClean="0">
                <a:solidFill>
                  <a:srgbClr val="000000"/>
                </a:solidFill>
                <a:latin typeface="Courier New" panose="02070309020205020404" pitchFamily="49" charset="0"/>
              </a:rPr>
              <a:t>y_test</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y_preds</a:t>
            </a:r>
            <a:r>
              <a:rPr lang="en-GB" sz="1300" dirty="0">
                <a:solidFill>
                  <a:srgbClr val="000000"/>
                </a:solidFill>
                <a:latin typeface="Courier New" panose="02070309020205020404" pitchFamily="49" charset="0"/>
              </a:rPr>
              <a:t>)</a:t>
            </a:r>
          </a:p>
          <a:p>
            <a:r>
              <a:rPr lang="en-GB" sz="1300" dirty="0">
                <a:solidFill>
                  <a:srgbClr val="000000"/>
                </a:solidFill>
                <a:latin typeface="Courier New" panose="02070309020205020404" pitchFamily="49" charset="0"/>
              </a:rPr>
              <a:t/>
            </a:r>
            <a:br>
              <a:rPr lang="en-GB" sz="1300" dirty="0">
                <a:solidFill>
                  <a:srgbClr val="000000"/>
                </a:solidFill>
                <a:latin typeface="Courier New" panose="02070309020205020404" pitchFamily="49" charset="0"/>
              </a:rPr>
            </a:br>
            <a:r>
              <a:rPr lang="en-GB" sz="1300" dirty="0" smtClean="0">
                <a:solidFill>
                  <a:srgbClr val="000000"/>
                </a:solidFill>
                <a:latin typeface="Courier New" panose="02070309020205020404" pitchFamily="49" charset="0"/>
              </a:rPr>
              <a:t>r2_score(</a:t>
            </a:r>
            <a:r>
              <a:rPr lang="en-GB" sz="1300" dirty="0" err="1" smtClean="0">
                <a:solidFill>
                  <a:srgbClr val="000000"/>
                </a:solidFill>
                <a:latin typeface="Courier New" panose="02070309020205020404" pitchFamily="49" charset="0"/>
              </a:rPr>
              <a:t>y_test</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y_preds</a:t>
            </a:r>
            <a:r>
              <a:rPr lang="en-GB" sz="1300" dirty="0" smtClean="0">
                <a:solidFill>
                  <a:srgbClr val="000000"/>
                </a:solidFill>
                <a:latin typeface="Courier New" panose="02070309020205020404" pitchFamily="49" charset="0"/>
              </a:rPr>
              <a:t>)</a:t>
            </a:r>
            <a:endParaRPr lang="en-GB" sz="1300" dirty="0">
              <a:solidFill>
                <a:srgbClr val="000000"/>
              </a:solidFill>
              <a:latin typeface="Courier New" panose="02070309020205020404" pitchFamily="49" charset="0"/>
            </a:endParaRP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36" y="3962122"/>
            <a:ext cx="8462864" cy="2823621"/>
          </a:xfrm>
          <a:prstGeom prst="rect">
            <a:avLst/>
          </a:prstGeom>
        </p:spPr>
      </p:pic>
    </p:spTree>
    <p:extLst>
      <p:ext uri="{BB962C8B-B14F-4D97-AF65-F5344CB8AC3E}">
        <p14:creationId xmlns:p14="http://schemas.microsoft.com/office/powerpoint/2010/main" val="26380780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sz="3200" dirty="0" err="1"/>
              <a:t>Scikit</a:t>
            </a:r>
            <a:r>
              <a:rPr lang="en-GB" sz="3200" dirty="0"/>
              <a:t>-learn for </a:t>
            </a:r>
            <a:r>
              <a:rPr lang="en-GB" sz="3200" dirty="0" smtClean="0"/>
              <a:t>regression: dataset with outliers</a:t>
            </a:r>
            <a:endParaRPr lang="en-GB" sz="3200" dirty="0"/>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21</a:t>
            </a:fld>
            <a:endParaRPr lang="es-ES"/>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52" y="1844824"/>
            <a:ext cx="8633748" cy="4215372"/>
          </a:xfrm>
          <a:prstGeom prst="rect">
            <a:avLst/>
          </a:prstGeom>
        </p:spPr>
      </p:pic>
      <p:sp>
        <p:nvSpPr>
          <p:cNvPr id="11" name="Rectángulo 10"/>
          <p:cNvSpPr/>
          <p:nvPr/>
        </p:nvSpPr>
        <p:spPr>
          <a:xfrm>
            <a:off x="1121414" y="1155016"/>
            <a:ext cx="7129772" cy="369332"/>
          </a:xfrm>
          <a:prstGeom prst="rect">
            <a:avLst/>
          </a:prstGeom>
          <a:solidFill>
            <a:schemeClr val="accent2">
              <a:lumMod val="60000"/>
              <a:lumOff val="40000"/>
            </a:schemeClr>
          </a:solidFill>
        </p:spPr>
        <p:txBody>
          <a:bodyPr wrap="none">
            <a:spAutoFit/>
          </a:bodyPr>
          <a:lstStyle/>
          <a:p>
            <a:r>
              <a:rPr lang="en-GB" dirty="0" err="1"/>
              <a:t>linear_model.</a:t>
            </a:r>
            <a:r>
              <a:rPr lang="en-GB" dirty="0" err="1" smtClean="0"/>
              <a:t>LinearRegression</a:t>
            </a:r>
            <a:r>
              <a:rPr lang="en-GB" dirty="0" smtClean="0"/>
              <a:t> </a:t>
            </a:r>
            <a:r>
              <a:rPr lang="en-GB" dirty="0"/>
              <a:t>estimator is heavily influenced by the outliers</a:t>
            </a:r>
          </a:p>
        </p:txBody>
      </p:sp>
    </p:spTree>
    <p:extLst>
      <p:ext uri="{BB962C8B-B14F-4D97-AF65-F5344CB8AC3E}">
        <p14:creationId xmlns:p14="http://schemas.microsoft.com/office/powerpoint/2010/main" val="3771405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sz="3200" dirty="0" err="1"/>
              <a:t>Scikit</a:t>
            </a:r>
            <a:r>
              <a:rPr lang="en-GB" sz="3200" dirty="0"/>
              <a:t>-learn for </a:t>
            </a:r>
            <a:r>
              <a:rPr lang="en-GB" sz="3200" dirty="0" smtClean="0"/>
              <a:t>regression: dataset with outliers</a:t>
            </a:r>
            <a:endParaRPr lang="en-GB" sz="3200" dirty="0"/>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22</a:t>
            </a:fld>
            <a:endParaRPr lang="es-E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5" y="2366704"/>
            <a:ext cx="8665037" cy="4230648"/>
          </a:xfrm>
          <a:prstGeom prst="rect">
            <a:avLst/>
          </a:prstGeom>
        </p:spPr>
      </p:pic>
      <p:sp>
        <p:nvSpPr>
          <p:cNvPr id="4" name="Rectángulo 3"/>
          <p:cNvSpPr/>
          <p:nvPr/>
        </p:nvSpPr>
        <p:spPr>
          <a:xfrm>
            <a:off x="2150666" y="1052736"/>
            <a:ext cx="4653582" cy="369332"/>
          </a:xfrm>
          <a:prstGeom prst="rect">
            <a:avLst/>
          </a:prstGeom>
          <a:solidFill>
            <a:schemeClr val="accent2">
              <a:lumMod val="60000"/>
              <a:lumOff val="40000"/>
            </a:schemeClr>
          </a:solidFill>
        </p:spPr>
        <p:txBody>
          <a:bodyPr wrap="none">
            <a:spAutoFit/>
          </a:bodyPr>
          <a:lstStyle/>
          <a:p>
            <a:r>
              <a:rPr lang="en-GB" dirty="0" err="1" smtClean="0"/>
              <a:t>linear_model.HuberRegressor</a:t>
            </a:r>
            <a:r>
              <a:rPr lang="en-GB" dirty="0" smtClean="0"/>
              <a:t> is robust to outliers</a:t>
            </a:r>
            <a:endParaRPr lang="en-GB" dirty="0"/>
          </a:p>
        </p:txBody>
      </p:sp>
      <p:sp>
        <p:nvSpPr>
          <p:cNvPr id="6" name="Rectángulo 5"/>
          <p:cNvSpPr/>
          <p:nvPr/>
        </p:nvSpPr>
        <p:spPr>
          <a:xfrm>
            <a:off x="323528" y="1412776"/>
            <a:ext cx="8640960" cy="646331"/>
          </a:xfrm>
          <a:prstGeom prst="rect">
            <a:avLst/>
          </a:prstGeom>
        </p:spPr>
        <p:txBody>
          <a:bodyPr wrap="square">
            <a:spAutoFit/>
          </a:bodyPr>
          <a:lstStyle/>
          <a:p>
            <a:r>
              <a:rPr lang="en-GB" dirty="0"/>
              <a:t>The parameter epsilon controls the number of samples that should be classified as outliers. The smaller the epsilon, the more robust it is to outliers. greater than 1.0, default=1.35</a:t>
            </a:r>
          </a:p>
        </p:txBody>
      </p:sp>
      <p:sp>
        <p:nvSpPr>
          <p:cNvPr id="8" name="Rectángulo 7"/>
          <p:cNvSpPr/>
          <p:nvPr/>
        </p:nvSpPr>
        <p:spPr>
          <a:xfrm>
            <a:off x="3050047" y="1997372"/>
            <a:ext cx="2854820" cy="369332"/>
          </a:xfrm>
          <a:prstGeom prst="rect">
            <a:avLst/>
          </a:prstGeom>
          <a:solidFill>
            <a:schemeClr val="accent1"/>
          </a:solidFill>
        </p:spPr>
        <p:txBody>
          <a:bodyPr wrap="none">
            <a:spAutoFit/>
          </a:bodyPr>
          <a:lstStyle/>
          <a:p>
            <a:r>
              <a:rPr lang="en-GB" dirty="0" err="1"/>
              <a:t>HuberRegressor</a:t>
            </a:r>
            <a:r>
              <a:rPr lang="en-GB" dirty="0"/>
              <a:t>(epsilon=2.0)</a:t>
            </a:r>
          </a:p>
        </p:txBody>
      </p:sp>
    </p:spTree>
    <p:extLst>
      <p:ext uri="{BB962C8B-B14F-4D97-AF65-F5344CB8AC3E}">
        <p14:creationId xmlns:p14="http://schemas.microsoft.com/office/powerpoint/2010/main" val="1142109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sz="3200" dirty="0" err="1"/>
              <a:t>Scikit</a:t>
            </a:r>
            <a:r>
              <a:rPr lang="en-GB" sz="3200" dirty="0"/>
              <a:t>-learn for </a:t>
            </a:r>
            <a:r>
              <a:rPr lang="en-GB" sz="3200" dirty="0" smtClean="0"/>
              <a:t>regression: dataset with outliers</a:t>
            </a:r>
            <a:endParaRPr lang="en-GB" sz="3200" dirty="0"/>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23</a:t>
            </a:fld>
            <a:endParaRPr lang="es-ES"/>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950747"/>
            <a:ext cx="6264696" cy="4646605"/>
          </a:xfrm>
          <a:prstGeom prst="rect">
            <a:avLst/>
          </a:prstGeom>
        </p:spPr>
      </p:pic>
      <p:sp>
        <p:nvSpPr>
          <p:cNvPr id="9" name="Rectángulo 8"/>
          <p:cNvSpPr/>
          <p:nvPr/>
        </p:nvSpPr>
        <p:spPr>
          <a:xfrm>
            <a:off x="147430" y="1027222"/>
            <a:ext cx="8889065" cy="923330"/>
          </a:xfrm>
          <a:prstGeom prst="rect">
            <a:avLst/>
          </a:prstGeom>
          <a:solidFill>
            <a:schemeClr val="accent1"/>
          </a:solidFill>
        </p:spPr>
        <p:txBody>
          <a:bodyPr wrap="square">
            <a:spAutoFit/>
          </a:bodyPr>
          <a:lstStyle/>
          <a:p>
            <a:r>
              <a:rPr lang="en-GB" dirty="0" err="1" smtClean="0"/>
              <a:t>HuberRegressor</a:t>
            </a:r>
            <a:r>
              <a:rPr lang="en-GB" dirty="0" smtClean="0"/>
              <a:t> </a:t>
            </a:r>
            <a:r>
              <a:rPr lang="en-GB" dirty="0"/>
              <a:t>estimator is less influenced by the outliers. Moreover, as the parameter epsilon is increased for the </a:t>
            </a:r>
            <a:r>
              <a:rPr lang="en-GB" dirty="0" err="1"/>
              <a:t>HuberRegressor</a:t>
            </a:r>
            <a:r>
              <a:rPr lang="en-GB" dirty="0"/>
              <a:t> estimator, the obtained results get closer to the results obtained with the </a:t>
            </a:r>
            <a:r>
              <a:rPr lang="en-GB" dirty="0" err="1"/>
              <a:t>LinearRegression</a:t>
            </a:r>
            <a:r>
              <a:rPr lang="en-GB" dirty="0"/>
              <a:t> estimator.</a:t>
            </a:r>
          </a:p>
        </p:txBody>
      </p:sp>
    </p:spTree>
    <p:extLst>
      <p:ext uri="{BB962C8B-B14F-4D97-AF65-F5344CB8AC3E}">
        <p14:creationId xmlns:p14="http://schemas.microsoft.com/office/powerpoint/2010/main" val="18172784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sz="3200" dirty="0" err="1"/>
              <a:t>Scikit</a:t>
            </a:r>
            <a:r>
              <a:rPr lang="en-GB" sz="3200" dirty="0"/>
              <a:t>-learn for </a:t>
            </a:r>
            <a:r>
              <a:rPr lang="en-GB" sz="3200" dirty="0" smtClean="0"/>
              <a:t>regression: dataset with outliers</a:t>
            </a:r>
            <a:endParaRPr lang="en-GB" sz="3200" dirty="0"/>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24</a:t>
            </a:fld>
            <a:endParaRPr lang="es-ES"/>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8217"/>
            <a:ext cx="5665310" cy="3738819"/>
          </a:xfrm>
          <a:prstGeom prst="rect">
            <a:avLst/>
          </a:prstGeom>
        </p:spPr>
      </p:pic>
      <p:sp>
        <p:nvSpPr>
          <p:cNvPr id="6" name="Rectángulo 5"/>
          <p:cNvSpPr/>
          <p:nvPr/>
        </p:nvSpPr>
        <p:spPr>
          <a:xfrm>
            <a:off x="2511698" y="998163"/>
            <a:ext cx="4349204" cy="369332"/>
          </a:xfrm>
          <a:prstGeom prst="rect">
            <a:avLst/>
          </a:prstGeom>
          <a:solidFill>
            <a:schemeClr val="accent2">
              <a:lumMod val="60000"/>
              <a:lumOff val="40000"/>
            </a:schemeClr>
          </a:solidFill>
        </p:spPr>
        <p:txBody>
          <a:bodyPr wrap="none">
            <a:spAutoFit/>
          </a:bodyPr>
          <a:lstStyle/>
          <a:p>
            <a:r>
              <a:rPr lang="en-GB" dirty="0"/>
              <a:t>Robust linear model estimation using RANSAC</a:t>
            </a:r>
          </a:p>
        </p:txBody>
      </p:sp>
      <p:sp>
        <p:nvSpPr>
          <p:cNvPr id="7" name="Rectángulo 6"/>
          <p:cNvSpPr/>
          <p:nvPr/>
        </p:nvSpPr>
        <p:spPr>
          <a:xfrm>
            <a:off x="592197" y="1579845"/>
            <a:ext cx="5472608" cy="110799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 Robustly fit linear model with RANSAC algorithm </a:t>
            </a:r>
            <a:endParaRPr lang="en-GB" sz="1300" dirty="0" smtClean="0">
              <a:solidFill>
                <a:srgbClr val="000000"/>
              </a:solidFill>
              <a:latin typeface="Courier New" panose="02070309020205020404" pitchFamily="49" charset="0"/>
            </a:endParaRPr>
          </a:p>
          <a:p>
            <a:r>
              <a:rPr lang="en-GB" sz="1300" dirty="0" err="1" smtClean="0">
                <a:solidFill>
                  <a:srgbClr val="000000"/>
                </a:solidFill>
                <a:latin typeface="Courier New" panose="02070309020205020404" pitchFamily="49" charset="0"/>
              </a:rPr>
              <a:t>ransac</a:t>
            </a:r>
            <a:r>
              <a:rPr lang="en-GB" sz="1300" dirty="0" smtClean="0">
                <a:solidFill>
                  <a:srgbClr val="000000"/>
                </a:solidFill>
                <a:latin typeface="Courier New" panose="02070309020205020404" pitchFamily="49" charset="0"/>
              </a:rPr>
              <a:t> </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linear_model.RANSACRegressor</a:t>
            </a:r>
            <a:r>
              <a:rPr lang="en-GB" sz="1300" dirty="0">
                <a:solidFill>
                  <a:srgbClr val="000000"/>
                </a:solidFill>
                <a:latin typeface="Courier New" panose="02070309020205020404" pitchFamily="49" charset="0"/>
              </a:rPr>
              <a:t>() </a:t>
            </a:r>
            <a:endParaRPr lang="en-GB" sz="1300" dirty="0" smtClean="0">
              <a:solidFill>
                <a:srgbClr val="000000"/>
              </a:solidFill>
              <a:latin typeface="Courier New" panose="02070309020205020404" pitchFamily="49" charset="0"/>
            </a:endParaRPr>
          </a:p>
          <a:p>
            <a:r>
              <a:rPr lang="en-GB" sz="1300" dirty="0" err="1" smtClean="0">
                <a:solidFill>
                  <a:srgbClr val="000000"/>
                </a:solidFill>
                <a:latin typeface="Courier New" panose="02070309020205020404" pitchFamily="49" charset="0"/>
              </a:rPr>
              <a:t>ransac.fit</a:t>
            </a:r>
            <a:r>
              <a:rPr lang="en-GB" sz="1300" dirty="0" smtClean="0">
                <a:solidFill>
                  <a:srgbClr val="000000"/>
                </a:solidFill>
                <a:latin typeface="Courier New" panose="02070309020205020404" pitchFamily="49" charset="0"/>
              </a:rPr>
              <a:t>(X</a:t>
            </a:r>
            <a:r>
              <a:rPr lang="en-GB" sz="1300" dirty="0">
                <a:solidFill>
                  <a:srgbClr val="000000"/>
                </a:solidFill>
                <a:latin typeface="Courier New" panose="02070309020205020404" pitchFamily="49" charset="0"/>
              </a:rPr>
              <a:t>, y) </a:t>
            </a:r>
            <a:endParaRPr lang="en-GB" sz="1300" dirty="0" smtClean="0">
              <a:solidFill>
                <a:srgbClr val="000000"/>
              </a:solidFill>
              <a:latin typeface="Courier New" panose="02070309020205020404" pitchFamily="49" charset="0"/>
            </a:endParaRPr>
          </a:p>
          <a:p>
            <a:r>
              <a:rPr lang="en-GB" sz="1300" dirty="0" err="1" smtClean="0">
                <a:solidFill>
                  <a:srgbClr val="000000"/>
                </a:solidFill>
                <a:latin typeface="Courier New" panose="02070309020205020404" pitchFamily="49" charset="0"/>
              </a:rPr>
              <a:t>inlier_mask</a:t>
            </a:r>
            <a:r>
              <a:rPr lang="en-GB" sz="1300" dirty="0" smtClean="0">
                <a:solidFill>
                  <a:srgbClr val="000000"/>
                </a:solidFill>
                <a:latin typeface="Courier New" panose="02070309020205020404" pitchFamily="49" charset="0"/>
              </a:rPr>
              <a:t> </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ransac.inlier_mask</a:t>
            </a:r>
            <a:r>
              <a:rPr lang="en-GB" sz="1300" dirty="0" smtClean="0">
                <a:solidFill>
                  <a:srgbClr val="000000"/>
                </a:solidFill>
                <a:latin typeface="Courier New" panose="02070309020205020404" pitchFamily="49" charset="0"/>
              </a:rPr>
              <a:t>_</a:t>
            </a:r>
          </a:p>
          <a:p>
            <a:r>
              <a:rPr lang="en-GB" sz="1300" dirty="0" err="1">
                <a:solidFill>
                  <a:srgbClr val="000000"/>
                </a:solidFill>
                <a:latin typeface="Courier New" panose="02070309020205020404" pitchFamily="49" charset="0"/>
              </a:rPr>
              <a:t>outlier_mask</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np.logical_not</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inlier_mask</a:t>
            </a:r>
            <a:r>
              <a:rPr lang="en-GB" sz="1300" dirty="0">
                <a:solidFill>
                  <a:srgbClr val="000000"/>
                </a:solidFill>
                <a:latin typeface="Courier New" panose="02070309020205020404" pitchFamily="49" charset="0"/>
              </a:rPr>
              <a:t>)</a:t>
            </a:r>
          </a:p>
        </p:txBody>
      </p:sp>
      <p:sp>
        <p:nvSpPr>
          <p:cNvPr id="8" name="Rectángulo 7"/>
          <p:cNvSpPr/>
          <p:nvPr/>
        </p:nvSpPr>
        <p:spPr>
          <a:xfrm>
            <a:off x="6536508" y="1563365"/>
            <a:ext cx="2446675" cy="646331"/>
          </a:xfrm>
          <a:prstGeom prst="rect">
            <a:avLst/>
          </a:prstGeom>
          <a:solidFill>
            <a:schemeClr val="accent1"/>
          </a:solidFill>
        </p:spPr>
        <p:txBody>
          <a:bodyPr wrap="square">
            <a:spAutoFit/>
          </a:bodyPr>
          <a:lstStyle/>
          <a:p>
            <a:r>
              <a:rPr lang="en-GB" dirty="0"/>
              <a:t>Boolean mask of inliers classified as True.</a:t>
            </a:r>
          </a:p>
        </p:txBody>
      </p:sp>
      <p:cxnSp>
        <p:nvCxnSpPr>
          <p:cNvPr id="11" name="Conector recto de flecha 10"/>
          <p:cNvCxnSpPr/>
          <p:nvPr/>
        </p:nvCxnSpPr>
        <p:spPr>
          <a:xfrm flipV="1">
            <a:off x="3923928" y="1916832"/>
            <a:ext cx="2592288" cy="4320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5758524" y="3017156"/>
            <a:ext cx="3083057" cy="8925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err="1">
                <a:solidFill>
                  <a:srgbClr val="000000"/>
                </a:solidFill>
                <a:latin typeface="Courier New" panose="02070309020205020404" pitchFamily="49" charset="0"/>
              </a:rPr>
              <a:t>plt.scatter</a:t>
            </a:r>
            <a:r>
              <a:rPr lang="en-GB" sz="1300" dirty="0">
                <a:solidFill>
                  <a:srgbClr val="000000"/>
                </a:solidFill>
                <a:latin typeface="Courier New" panose="02070309020205020404" pitchFamily="49" charset="0"/>
              </a:rPr>
              <a:t>(X[</a:t>
            </a:r>
            <a:r>
              <a:rPr lang="en-GB" sz="1300" dirty="0" err="1">
                <a:solidFill>
                  <a:srgbClr val="000000"/>
                </a:solidFill>
                <a:latin typeface="Courier New" panose="02070309020205020404" pitchFamily="49" charset="0"/>
              </a:rPr>
              <a:t>inlier_mask</a:t>
            </a:r>
            <a:r>
              <a:rPr lang="en-GB" sz="1300" dirty="0">
                <a:solidFill>
                  <a:srgbClr val="000000"/>
                </a:solidFill>
                <a:latin typeface="Courier New" panose="02070309020205020404" pitchFamily="49" charset="0"/>
              </a:rPr>
              <a:t>], y[</a:t>
            </a:r>
            <a:r>
              <a:rPr lang="en-GB" sz="1300" dirty="0" err="1">
                <a:solidFill>
                  <a:srgbClr val="000000"/>
                </a:solidFill>
                <a:latin typeface="Courier New" panose="02070309020205020404" pitchFamily="49" charset="0"/>
              </a:rPr>
              <a:t>inlier_mask</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color</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yellowgreen</a:t>
            </a:r>
            <a:r>
              <a:rPr lang="en-GB" sz="1300" dirty="0">
                <a:solidFill>
                  <a:srgbClr val="000000"/>
                </a:solidFill>
                <a:latin typeface="Courier New" panose="02070309020205020404" pitchFamily="49" charset="0"/>
              </a:rPr>
              <a:t>', marker='.', label='Inliers')</a:t>
            </a:r>
          </a:p>
        </p:txBody>
      </p:sp>
      <p:sp>
        <p:nvSpPr>
          <p:cNvPr id="15" name="Rectángulo 14"/>
          <p:cNvSpPr/>
          <p:nvPr/>
        </p:nvSpPr>
        <p:spPr>
          <a:xfrm>
            <a:off x="5758524" y="4140266"/>
            <a:ext cx="3083057" cy="8925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err="1">
                <a:solidFill>
                  <a:srgbClr val="000000"/>
                </a:solidFill>
                <a:latin typeface="Courier New" panose="02070309020205020404" pitchFamily="49" charset="0"/>
              </a:rPr>
              <a:t>plt.scatter</a:t>
            </a:r>
            <a:r>
              <a:rPr lang="en-GB" sz="1300" dirty="0">
                <a:solidFill>
                  <a:srgbClr val="000000"/>
                </a:solidFill>
                <a:latin typeface="Courier New" panose="02070309020205020404" pitchFamily="49" charset="0"/>
              </a:rPr>
              <a:t>(X[</a:t>
            </a:r>
            <a:r>
              <a:rPr lang="en-GB" sz="1300" dirty="0" err="1">
                <a:solidFill>
                  <a:srgbClr val="000000"/>
                </a:solidFill>
                <a:latin typeface="Courier New" panose="02070309020205020404" pitchFamily="49" charset="0"/>
              </a:rPr>
              <a:t>outlier_mask</a:t>
            </a:r>
            <a:r>
              <a:rPr lang="en-GB" sz="1300" dirty="0">
                <a:solidFill>
                  <a:srgbClr val="000000"/>
                </a:solidFill>
                <a:latin typeface="Courier New" panose="02070309020205020404" pitchFamily="49" charset="0"/>
              </a:rPr>
              <a:t>], y[</a:t>
            </a:r>
            <a:r>
              <a:rPr lang="en-GB" sz="1300" dirty="0" err="1">
                <a:solidFill>
                  <a:srgbClr val="000000"/>
                </a:solidFill>
                <a:latin typeface="Courier New" panose="02070309020205020404" pitchFamily="49" charset="0"/>
              </a:rPr>
              <a:t>outlier_mask</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color</a:t>
            </a:r>
            <a:r>
              <a:rPr lang="en-GB" sz="1300" dirty="0">
                <a:solidFill>
                  <a:srgbClr val="000000"/>
                </a:solidFill>
                <a:latin typeface="Courier New" panose="02070309020205020404" pitchFamily="49" charset="0"/>
              </a:rPr>
              <a:t>='gold', marker='.', label='Outliers')</a:t>
            </a:r>
          </a:p>
        </p:txBody>
      </p:sp>
    </p:spTree>
    <p:extLst>
      <p:ext uri="{BB962C8B-B14F-4D97-AF65-F5344CB8AC3E}">
        <p14:creationId xmlns:p14="http://schemas.microsoft.com/office/powerpoint/2010/main" val="1624778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sz="2800" dirty="0" smtClean="0"/>
              <a:t>K-Means clustering for </a:t>
            </a:r>
            <a:r>
              <a:rPr lang="en-GB" sz="2800" dirty="0" err="1" smtClean="0"/>
              <a:t>color</a:t>
            </a:r>
            <a:r>
              <a:rPr lang="en-GB" sz="2800" dirty="0" smtClean="0"/>
              <a:t> quantization in </a:t>
            </a:r>
            <a:r>
              <a:rPr lang="en-GB" sz="2800" dirty="0" err="1" smtClean="0"/>
              <a:t>scikit</a:t>
            </a:r>
            <a:r>
              <a:rPr lang="en-GB" sz="2800" dirty="0" smtClean="0"/>
              <a:t>-learn</a:t>
            </a:r>
            <a:endParaRPr lang="en-GB" sz="2800" dirty="0"/>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25</a:t>
            </a:fld>
            <a:endParaRPr lang="es-ES"/>
          </a:p>
        </p:txBody>
      </p:sp>
      <p:grpSp>
        <p:nvGrpSpPr>
          <p:cNvPr id="25" name="Grupo 24"/>
          <p:cNvGrpSpPr/>
          <p:nvPr/>
        </p:nvGrpSpPr>
        <p:grpSpPr>
          <a:xfrm>
            <a:off x="7502172" y="1103380"/>
            <a:ext cx="1341542" cy="3785500"/>
            <a:chOff x="7668344" y="1072433"/>
            <a:chExt cx="1341542" cy="3785500"/>
          </a:xfrm>
        </p:grpSpPr>
        <p:sp>
          <p:nvSpPr>
            <p:cNvPr id="3" name="Rectángulo 2"/>
            <p:cNvSpPr/>
            <p:nvPr/>
          </p:nvSpPr>
          <p:spPr>
            <a:xfrm>
              <a:off x="7668344" y="1480123"/>
              <a:ext cx="1296144" cy="424233"/>
            </a:xfrm>
            <a:prstGeom prst="rect">
              <a:avLst/>
            </a:prstGeom>
            <a:solidFill>
              <a:srgbClr val="0702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p:cNvSpPr/>
            <p:nvPr/>
          </p:nvSpPr>
          <p:spPr>
            <a:xfrm>
              <a:off x="7668344" y="3467746"/>
              <a:ext cx="1296144" cy="446037"/>
            </a:xfrm>
            <a:prstGeom prst="rect">
              <a:avLst/>
            </a:prstGeom>
            <a:solidFill>
              <a:srgbClr val="7A290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7684614" y="2439681"/>
              <a:ext cx="1296144" cy="446037"/>
            </a:xfrm>
            <a:prstGeom prst="rect">
              <a:avLst/>
            </a:prstGeom>
            <a:solidFill>
              <a:srgbClr val="F6C7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ángulo 15"/>
            <p:cNvSpPr/>
            <p:nvPr/>
          </p:nvSpPr>
          <p:spPr>
            <a:xfrm>
              <a:off x="7700957" y="4411896"/>
              <a:ext cx="1308929" cy="446037"/>
            </a:xfrm>
            <a:prstGeom prst="rect">
              <a:avLst/>
            </a:prstGeom>
            <a:solidFill>
              <a:srgbClr val="B9520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7668344" y="1072433"/>
              <a:ext cx="1296144" cy="276999"/>
            </a:xfrm>
            <a:prstGeom prst="rect">
              <a:avLst/>
            </a:prstGeom>
            <a:solidFill>
              <a:schemeClr val="bg2"/>
            </a:solidFill>
            <a:ln>
              <a:solidFill>
                <a:schemeClr val="tx1"/>
              </a:solidFill>
            </a:ln>
          </p:spPr>
          <p:txBody>
            <a:bodyPr wrap="square">
              <a:spAutoFit/>
            </a:bodyPr>
            <a:lstStyle/>
            <a:p>
              <a:pPr algn="ctr"/>
              <a:r>
                <a:rPr lang="en-GB" sz="1200" dirty="0">
                  <a:solidFill>
                    <a:srgbClr val="000000"/>
                  </a:solidFill>
                  <a:latin typeface="Courier New" panose="02070309020205020404" pitchFamily="49" charset="0"/>
                </a:rPr>
                <a:t>[1 2 7] </a:t>
              </a:r>
            </a:p>
          </p:txBody>
        </p:sp>
        <p:sp>
          <p:nvSpPr>
            <p:cNvPr id="17" name="Rectángulo 16"/>
            <p:cNvSpPr/>
            <p:nvPr/>
          </p:nvSpPr>
          <p:spPr>
            <a:xfrm>
              <a:off x="7668344" y="3073818"/>
              <a:ext cx="1296144" cy="276999"/>
            </a:xfrm>
            <a:prstGeom prst="rect">
              <a:avLst/>
            </a:prstGeom>
            <a:solidFill>
              <a:schemeClr val="bg2"/>
            </a:solidFill>
            <a:ln>
              <a:solidFill>
                <a:schemeClr val="tx1"/>
              </a:solidFill>
            </a:ln>
          </p:spPr>
          <p:txBody>
            <a:bodyPr wrap="square">
              <a:spAutoFit/>
            </a:bodyPr>
            <a:lstStyle/>
            <a:p>
              <a:pPr algn="ctr"/>
              <a:r>
                <a:rPr lang="en-GB" sz="1200" dirty="0">
                  <a:solidFill>
                    <a:srgbClr val="000000"/>
                  </a:solidFill>
                  <a:latin typeface="Courier New" panose="02070309020205020404" pitchFamily="49" charset="0"/>
                </a:rPr>
                <a:t>[ 11 41 122] </a:t>
              </a:r>
            </a:p>
          </p:txBody>
        </p:sp>
        <p:sp>
          <p:nvSpPr>
            <p:cNvPr id="18" name="Rectángulo 17"/>
            <p:cNvSpPr/>
            <p:nvPr/>
          </p:nvSpPr>
          <p:spPr>
            <a:xfrm>
              <a:off x="7684615" y="2052123"/>
              <a:ext cx="1296144" cy="276999"/>
            </a:xfrm>
            <a:prstGeom prst="rect">
              <a:avLst/>
            </a:prstGeom>
            <a:solidFill>
              <a:schemeClr val="bg2"/>
            </a:solidFill>
            <a:ln>
              <a:solidFill>
                <a:schemeClr val="tx1"/>
              </a:solidFill>
            </a:ln>
          </p:spPr>
          <p:txBody>
            <a:bodyPr wrap="square">
              <a:spAutoFit/>
            </a:bodyPr>
            <a:lstStyle/>
            <a:p>
              <a:pPr algn="ctr"/>
              <a:r>
                <a:rPr lang="en-GB" sz="1200" dirty="0">
                  <a:solidFill>
                    <a:srgbClr val="000000"/>
                  </a:solidFill>
                  <a:latin typeface="Courier New" panose="02070309020205020404" pitchFamily="49" charset="0"/>
                </a:rPr>
                <a:t>[ 8 199 246] </a:t>
              </a:r>
            </a:p>
          </p:txBody>
        </p:sp>
        <p:sp>
          <p:nvSpPr>
            <p:cNvPr id="19" name="Rectángulo 18"/>
            <p:cNvSpPr/>
            <p:nvPr/>
          </p:nvSpPr>
          <p:spPr>
            <a:xfrm>
              <a:off x="7697924" y="4030712"/>
              <a:ext cx="1296144" cy="276999"/>
            </a:xfrm>
            <a:prstGeom prst="rect">
              <a:avLst/>
            </a:prstGeom>
            <a:solidFill>
              <a:schemeClr val="bg2"/>
            </a:solidFill>
            <a:ln>
              <a:solidFill>
                <a:schemeClr val="tx1"/>
              </a:solidFill>
            </a:ln>
          </p:spPr>
          <p:txBody>
            <a:bodyPr wrap="square">
              <a:spAutoFit/>
            </a:bodyPr>
            <a:lstStyle/>
            <a:p>
              <a:pPr algn="ctr"/>
              <a:r>
                <a:rPr lang="en-GB" sz="1200" dirty="0">
                  <a:solidFill>
                    <a:srgbClr val="000000"/>
                  </a:solidFill>
                  <a:latin typeface="Courier New" panose="02070309020205020404" pitchFamily="49" charset="0"/>
                </a:rPr>
                <a:t>[ 9 82 185]</a:t>
              </a:r>
            </a:p>
          </p:txBody>
        </p:sp>
      </p:grpSp>
      <p:sp>
        <p:nvSpPr>
          <p:cNvPr id="21" name="Rectángulo 20"/>
          <p:cNvSpPr/>
          <p:nvPr/>
        </p:nvSpPr>
        <p:spPr>
          <a:xfrm>
            <a:off x="107504" y="1143931"/>
            <a:ext cx="5054589" cy="269304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err="1">
                <a:solidFill>
                  <a:srgbClr val="000000"/>
                </a:solidFill>
                <a:latin typeface="Courier New" panose="02070309020205020404" pitchFamily="49" charset="0"/>
              </a:rPr>
              <a:t>img</a:t>
            </a:r>
            <a:r>
              <a:rPr lang="en-GB" sz="1300" dirty="0">
                <a:solidFill>
                  <a:srgbClr val="000000"/>
                </a:solidFill>
                <a:latin typeface="Courier New" panose="02070309020205020404" pitchFamily="49" charset="0"/>
              </a:rPr>
              <a:t> = cv2.imread("landscape.jpg")</a:t>
            </a:r>
          </a:p>
          <a:p>
            <a:endParaRPr lang="en-GB" sz="1300" dirty="0">
              <a:solidFill>
                <a:srgbClr val="000000"/>
              </a:solidFill>
              <a:latin typeface="Courier New" panose="02070309020205020404" pitchFamily="49" charset="0"/>
            </a:endParaRPr>
          </a:p>
          <a:p>
            <a:r>
              <a:rPr lang="en-GB" sz="1300" dirty="0" err="1">
                <a:solidFill>
                  <a:srgbClr val="000000"/>
                </a:solidFill>
                <a:latin typeface="Courier New" panose="02070309020205020404" pitchFamily="49" charset="0"/>
              </a:rPr>
              <a:t>img</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img.reshape</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img.shape</a:t>
            </a:r>
            <a:r>
              <a:rPr lang="en-GB" sz="1300" dirty="0">
                <a:solidFill>
                  <a:srgbClr val="000000"/>
                </a:solidFill>
                <a:latin typeface="Courier New" panose="02070309020205020404" pitchFamily="49" charset="0"/>
              </a:rPr>
              <a:t>[1]*</a:t>
            </a:r>
            <a:r>
              <a:rPr lang="en-GB" sz="1300" dirty="0" err="1">
                <a:solidFill>
                  <a:srgbClr val="000000"/>
                </a:solidFill>
                <a:latin typeface="Courier New" panose="02070309020205020404" pitchFamily="49" charset="0"/>
              </a:rPr>
              <a:t>img.shape</a:t>
            </a:r>
            <a:r>
              <a:rPr lang="en-GB" sz="1300" dirty="0">
                <a:solidFill>
                  <a:srgbClr val="000000"/>
                </a:solidFill>
                <a:latin typeface="Courier New" panose="02070309020205020404" pitchFamily="49" charset="0"/>
              </a:rPr>
              <a:t>[0], 3))</a:t>
            </a:r>
          </a:p>
          <a:p>
            <a:endParaRPr lang="en-GB" sz="1300" dirty="0">
              <a:solidFill>
                <a:srgbClr val="000000"/>
              </a:solidFill>
              <a:latin typeface="Courier New" panose="02070309020205020404" pitchFamily="49" charset="0"/>
            </a:endParaRPr>
          </a:p>
          <a:p>
            <a:r>
              <a:rPr lang="en-GB" sz="1300" dirty="0" err="1">
                <a:solidFill>
                  <a:srgbClr val="000000"/>
                </a:solidFill>
                <a:latin typeface="Courier New" panose="02070309020205020404" pitchFamily="49" charset="0"/>
              </a:rPr>
              <a:t>kmeans</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KMeans</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n_clusters</a:t>
            </a:r>
            <a:r>
              <a:rPr lang="en-GB" sz="1300" dirty="0">
                <a:solidFill>
                  <a:srgbClr val="000000"/>
                </a:solidFill>
                <a:latin typeface="Courier New" panose="02070309020205020404" pitchFamily="49" charset="0"/>
              </a:rPr>
              <a:t>=NUMBER_CLUSTERS)</a:t>
            </a:r>
          </a:p>
          <a:p>
            <a:r>
              <a:rPr lang="en-GB" sz="1300" dirty="0" err="1">
                <a:solidFill>
                  <a:srgbClr val="000000"/>
                </a:solidFill>
                <a:latin typeface="Courier New" panose="02070309020205020404" pitchFamily="49" charset="0"/>
              </a:rPr>
              <a:t>kmeans.fit</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img</a:t>
            </a:r>
            <a:r>
              <a:rPr lang="en-GB" sz="1300" dirty="0">
                <a:solidFill>
                  <a:srgbClr val="000000"/>
                </a:solidFill>
                <a:latin typeface="Courier New" panose="02070309020205020404" pitchFamily="49" charset="0"/>
              </a:rPr>
              <a:t>)</a:t>
            </a:r>
          </a:p>
          <a:p>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centroids = </a:t>
            </a:r>
            <a:r>
              <a:rPr lang="en-GB" sz="1300" dirty="0" err="1">
                <a:solidFill>
                  <a:srgbClr val="000000"/>
                </a:solidFill>
                <a:latin typeface="Courier New" panose="02070309020205020404" pitchFamily="49" charset="0"/>
              </a:rPr>
              <a:t>kmeans.cluster_centers</a:t>
            </a:r>
            <a:r>
              <a:rPr lang="en-GB" sz="1300" dirty="0">
                <a:solidFill>
                  <a:srgbClr val="000000"/>
                </a:solidFill>
                <a:latin typeface="Courier New" panose="02070309020205020404" pitchFamily="49" charset="0"/>
              </a:rPr>
              <a:t>_</a:t>
            </a:r>
          </a:p>
          <a:p>
            <a:r>
              <a:rPr lang="en-GB" sz="1300" dirty="0">
                <a:solidFill>
                  <a:srgbClr val="000000"/>
                </a:solidFill>
                <a:latin typeface="Courier New" panose="02070309020205020404" pitchFamily="49" charset="0"/>
              </a:rPr>
              <a:t>centroids = np.uint8(centroids)</a:t>
            </a:r>
          </a:p>
          <a:p>
            <a:r>
              <a:rPr lang="en-GB" sz="1300" dirty="0">
                <a:solidFill>
                  <a:srgbClr val="000000"/>
                </a:solidFill>
                <a:latin typeface="Courier New" panose="02070309020205020404" pitchFamily="49" charset="0"/>
              </a:rPr>
              <a:t>labels = </a:t>
            </a:r>
            <a:r>
              <a:rPr lang="en-GB" sz="1300" dirty="0" err="1">
                <a:solidFill>
                  <a:srgbClr val="000000"/>
                </a:solidFill>
                <a:latin typeface="Courier New" panose="02070309020205020404" pitchFamily="49" charset="0"/>
              </a:rPr>
              <a:t>kmeans.labels</a:t>
            </a:r>
            <a:r>
              <a:rPr lang="en-GB" sz="1300" dirty="0">
                <a:solidFill>
                  <a:srgbClr val="000000"/>
                </a:solidFill>
                <a:latin typeface="Courier New" panose="02070309020205020404" pitchFamily="49" charset="0"/>
              </a:rPr>
              <a:t>_</a:t>
            </a:r>
          </a:p>
          <a:p>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result = centroids[labels]</a:t>
            </a:r>
          </a:p>
          <a:p>
            <a:r>
              <a:rPr lang="en-GB" sz="1300" dirty="0">
                <a:solidFill>
                  <a:srgbClr val="000000"/>
                </a:solidFill>
                <a:latin typeface="Courier New" panose="02070309020205020404" pitchFamily="49" charset="0"/>
              </a:rPr>
              <a:t>result = </a:t>
            </a:r>
            <a:r>
              <a:rPr lang="en-GB" sz="1300" dirty="0" err="1">
                <a:solidFill>
                  <a:srgbClr val="000000"/>
                </a:solidFill>
                <a:latin typeface="Courier New" panose="02070309020205020404" pitchFamily="49" charset="0"/>
              </a:rPr>
              <a:t>result.reshape</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img_shape</a:t>
            </a:r>
            <a:r>
              <a:rPr lang="en-GB" sz="1300" dirty="0">
                <a:solidFill>
                  <a:srgbClr val="000000"/>
                </a:solidFill>
                <a:latin typeface="Courier New" panose="02070309020205020404" pitchFamily="49" charset="0"/>
              </a:rPr>
              <a:t>)</a:t>
            </a:r>
          </a:p>
        </p:txBody>
      </p:sp>
      <p:pic>
        <p:nvPicPr>
          <p:cNvPr id="23" name="Imagen 22"/>
          <p:cNvPicPr>
            <a:picLocks noChangeAspect="1"/>
          </p:cNvPicPr>
          <p:nvPr/>
        </p:nvPicPr>
        <p:blipFill>
          <a:blip r:embed="rId3"/>
          <a:stretch>
            <a:fillRect/>
          </a:stretch>
        </p:blipFill>
        <p:spPr>
          <a:xfrm>
            <a:off x="5901655" y="1095003"/>
            <a:ext cx="1190625" cy="1685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Imagen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944730"/>
            <a:ext cx="3343495" cy="2507621"/>
          </a:xfrm>
          <a:prstGeom prst="rect">
            <a:avLst/>
          </a:prstGeom>
        </p:spPr>
      </p:pic>
      <p:pic>
        <p:nvPicPr>
          <p:cNvPr id="26" name="Imagen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1752" y="3944729"/>
            <a:ext cx="3288779" cy="2507621"/>
          </a:xfrm>
          <a:prstGeom prst="rect">
            <a:avLst/>
          </a:prstGeom>
        </p:spPr>
      </p:pic>
      <p:cxnSp>
        <p:nvCxnSpPr>
          <p:cNvPr id="28" name="Conector recto de flecha 27"/>
          <p:cNvCxnSpPr/>
          <p:nvPr/>
        </p:nvCxnSpPr>
        <p:spPr>
          <a:xfrm>
            <a:off x="5031673" y="1699924"/>
            <a:ext cx="869982" cy="1865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3271913" y="2916665"/>
            <a:ext cx="410839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a:xfrm>
            <a:off x="4223674" y="3221694"/>
            <a:ext cx="3154503" cy="553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txBody>
          <a:bodyPr wrap="square">
            <a:spAutoFit/>
          </a:bodyPr>
          <a:lstStyle/>
          <a:p>
            <a:r>
              <a:rPr lang="en-GB" sz="1000" dirty="0"/>
              <a:t>0 0 0 3 0 0 0 0 0 0 0 0 0 0 0 0 0 0 0 0 0 0 0 0 0 0 0 </a:t>
            </a:r>
            <a:r>
              <a:rPr lang="en-GB" sz="1000" dirty="0" smtClean="0"/>
              <a:t>0</a:t>
            </a:r>
            <a:endParaRPr lang="en-GB" sz="1000" dirty="0"/>
          </a:p>
          <a:p>
            <a:r>
              <a:rPr lang="en-GB" sz="1000" dirty="0"/>
              <a:t> 0 0 0 0 0 0 0 0 0 0 0 0 0 0 0 0 0 0 0 0 0 0 0 0 0 0 0 0 </a:t>
            </a:r>
            <a:r>
              <a:rPr lang="en-GB" sz="1000" dirty="0" smtClean="0"/>
              <a:t>3 </a:t>
            </a:r>
            <a:r>
              <a:rPr lang="en-GB" sz="1000" dirty="0"/>
              <a:t>3 0 0 0 0 0 0 0 0 0 0 0 0 0 0 0 0 0 0 0 0 0 0 0 0 0 </a:t>
            </a:r>
            <a:r>
              <a:rPr lang="en-GB" sz="1000" dirty="0" smtClean="0"/>
              <a:t>0</a:t>
            </a:r>
            <a:endParaRPr lang="en-GB" sz="1000" dirty="0"/>
          </a:p>
        </p:txBody>
      </p:sp>
      <p:cxnSp>
        <p:nvCxnSpPr>
          <p:cNvPr id="33" name="Conector recto de flecha 32"/>
          <p:cNvCxnSpPr>
            <a:endCxn id="32" idx="1"/>
          </p:cNvCxnSpPr>
          <p:nvPr/>
        </p:nvCxnSpPr>
        <p:spPr>
          <a:xfrm>
            <a:off x="2441021" y="3089973"/>
            <a:ext cx="1782653" cy="4087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092280" y="5014710"/>
            <a:ext cx="2006731" cy="923330"/>
          </a:xfrm>
          <a:prstGeom prst="rect">
            <a:avLst/>
          </a:prstGeom>
          <a:solidFill>
            <a:schemeClr val="accent1"/>
          </a:solidFill>
        </p:spPr>
        <p:txBody>
          <a:bodyPr wrap="square">
            <a:spAutoFit/>
          </a:bodyPr>
          <a:lstStyle>
            <a:defPPr>
              <a:defRPr lang="en-US"/>
            </a:defPPr>
          </a:lstStyle>
          <a:p>
            <a:r>
              <a:rPr lang="es-ES" dirty="0" err="1"/>
              <a:t>Centroids</a:t>
            </a:r>
            <a:r>
              <a:rPr lang="es-ES" dirty="0"/>
              <a:t> are in </a:t>
            </a:r>
            <a:r>
              <a:rPr lang="es-ES" dirty="0" err="1"/>
              <a:t>the</a:t>
            </a:r>
            <a:r>
              <a:rPr lang="es-ES" dirty="0"/>
              <a:t> </a:t>
            </a:r>
            <a:r>
              <a:rPr lang="es-ES" dirty="0" err="1"/>
              <a:t>form</a:t>
            </a:r>
            <a:r>
              <a:rPr lang="es-ES" dirty="0"/>
              <a:t> of BGR </a:t>
            </a:r>
            <a:r>
              <a:rPr lang="es-ES" dirty="0" err="1"/>
              <a:t>triplets</a:t>
            </a:r>
            <a:endParaRPr lang="en-GB" dirty="0"/>
          </a:p>
        </p:txBody>
      </p:sp>
    </p:spTree>
    <p:extLst>
      <p:ext uri="{BB962C8B-B14F-4D97-AF65-F5344CB8AC3E}">
        <p14:creationId xmlns:p14="http://schemas.microsoft.com/office/powerpoint/2010/main" val="36608964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25" y="6202339"/>
            <a:ext cx="4572000" cy="646331"/>
          </a:xfrm>
          <a:prstGeom prst="rect">
            <a:avLst/>
          </a:prstGeom>
          <a:solidFill>
            <a:schemeClr val="tx1"/>
          </a:solidFill>
        </p:spPr>
        <p:txBody>
          <a:bodyPr>
            <a:spAutoFit/>
          </a:bodyPr>
          <a:lstStyle/>
          <a:p>
            <a:r>
              <a:rPr lang="es-ES" dirty="0">
                <a:solidFill>
                  <a:schemeClr val="bg1"/>
                </a:solidFill>
              </a:rPr>
              <a:t>https</a:t>
            </a:r>
            <a:r>
              <a:rPr lang="es-ES">
                <a:solidFill>
                  <a:schemeClr val="bg1"/>
                </a:solidFill>
              </a:rPr>
              <a:t>://</a:t>
            </a:r>
            <a:r>
              <a:rPr lang="es-ES" smtClean="0">
                <a:solidFill>
                  <a:schemeClr val="bg1"/>
                </a:solidFill>
              </a:rPr>
              <a:t>github.com/albertofernandezvillan/computer-vision-and-deep-learning-course</a:t>
            </a:r>
            <a:r>
              <a:rPr lang="es-ES" dirty="0" smtClean="0">
                <a:solidFill>
                  <a:schemeClr val="bg1"/>
                </a:solidFill>
              </a:rPr>
              <a:t> </a:t>
            </a:r>
            <a:endParaRPr lang="es-ES" dirty="0">
              <a:solidFill>
                <a:schemeClr val="bg1"/>
              </a:solidFill>
            </a:endParaRPr>
          </a:p>
        </p:txBody>
      </p:sp>
      <p:pic>
        <p:nvPicPr>
          <p:cNvPr id="6" name="Imagen 5"/>
          <p:cNvPicPr>
            <a:picLocks noChangeAspect="1"/>
          </p:cNvPicPr>
          <p:nvPr/>
        </p:nvPicPr>
        <p:blipFill>
          <a:blip r:embed="rId3"/>
          <a:stretch>
            <a:fillRect/>
          </a:stretch>
        </p:blipFill>
        <p:spPr>
          <a:xfrm>
            <a:off x="3995936" y="6202339"/>
            <a:ext cx="585589" cy="646331"/>
          </a:xfrm>
          <a:prstGeom prst="rect">
            <a:avLst/>
          </a:prstGeom>
        </p:spPr>
      </p:pic>
      <p:sp>
        <p:nvSpPr>
          <p:cNvPr id="8" name="2 Título"/>
          <p:cNvSpPr>
            <a:spLocks noGrp="1"/>
          </p:cNvSpPr>
          <p:nvPr>
            <p:ph type="title"/>
          </p:nvPr>
        </p:nvSpPr>
        <p:spPr>
          <a:xfrm>
            <a:off x="1371600" y="1481138"/>
            <a:ext cx="7620000" cy="1519237"/>
          </a:xfrm>
        </p:spPr>
        <p:txBody>
          <a:bodyPr/>
          <a:lstStyle/>
          <a:p>
            <a:pPr eaLnBrk="1" hangingPunct="1"/>
            <a:r>
              <a:rPr lang="es-ES" dirty="0" err="1" smtClean="0"/>
              <a:t>Scikit-learn</a:t>
            </a:r>
            <a:endParaRPr sz="2800" dirty="0" smtClean="0"/>
          </a:p>
        </p:txBody>
      </p:sp>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168" y="1465777"/>
            <a:ext cx="2907432" cy="1565168"/>
          </a:xfrm>
          <a:prstGeom prst="rect">
            <a:avLst/>
          </a:prstGeom>
        </p:spPr>
      </p:pic>
      <p:sp>
        <p:nvSpPr>
          <p:cNvPr id="10" name="CuadroTexto 9"/>
          <p:cNvSpPr txBox="1"/>
          <p:nvPr/>
        </p:nvSpPr>
        <p:spPr>
          <a:xfrm>
            <a:off x="1331640" y="2443535"/>
            <a:ext cx="5040560" cy="830997"/>
          </a:xfrm>
          <a:prstGeom prst="rect">
            <a:avLst/>
          </a:prstGeom>
          <a:noFill/>
        </p:spPr>
        <p:txBody>
          <a:bodyPr wrap="square" rtlCol="0">
            <a:spAutoFit/>
          </a:bodyPr>
          <a:lstStyle/>
          <a:p>
            <a:r>
              <a:rPr lang="es-ES" sz="2400" dirty="0" err="1" smtClean="0">
                <a:solidFill>
                  <a:schemeClr val="bg1"/>
                </a:solidFill>
              </a:rPr>
              <a:t>Introducing</a:t>
            </a:r>
            <a:r>
              <a:rPr lang="es-ES" sz="2400" dirty="0" smtClean="0">
                <a:solidFill>
                  <a:schemeClr val="bg1"/>
                </a:solidFill>
              </a:rPr>
              <a:t> </a:t>
            </a:r>
            <a:r>
              <a:rPr lang="es-ES" sz="2400" dirty="0" err="1" smtClean="0">
                <a:solidFill>
                  <a:schemeClr val="bg1"/>
                </a:solidFill>
              </a:rPr>
              <a:t>scikit-learn</a:t>
            </a:r>
            <a:r>
              <a:rPr lang="es-ES" sz="2400" dirty="0" smtClean="0">
                <a:solidFill>
                  <a:schemeClr val="bg1"/>
                </a:solidFill>
              </a:rPr>
              <a:t> </a:t>
            </a:r>
            <a:r>
              <a:rPr lang="es-ES" sz="2400" dirty="0" err="1" smtClean="0">
                <a:solidFill>
                  <a:schemeClr val="bg1"/>
                </a:solidFill>
              </a:rPr>
              <a:t>for</a:t>
            </a:r>
            <a:r>
              <a:rPr lang="es-ES" sz="2400" dirty="0" smtClean="0">
                <a:solidFill>
                  <a:schemeClr val="bg1"/>
                </a:solidFill>
              </a:rPr>
              <a:t> </a:t>
            </a:r>
            <a:r>
              <a:rPr lang="es-ES" sz="2400" dirty="0" err="1" smtClean="0">
                <a:solidFill>
                  <a:schemeClr val="bg1"/>
                </a:solidFill>
              </a:rPr>
              <a:t>classification</a:t>
            </a:r>
            <a:r>
              <a:rPr lang="es-ES" sz="2400" dirty="0" smtClean="0">
                <a:solidFill>
                  <a:schemeClr val="bg1"/>
                </a:solidFill>
              </a:rPr>
              <a:t>, </a:t>
            </a:r>
            <a:r>
              <a:rPr lang="es-ES" sz="2400" dirty="0" err="1" smtClean="0">
                <a:solidFill>
                  <a:schemeClr val="bg1"/>
                </a:solidFill>
              </a:rPr>
              <a:t>regression</a:t>
            </a:r>
            <a:r>
              <a:rPr lang="es-ES" sz="2400" dirty="0" smtClean="0">
                <a:solidFill>
                  <a:schemeClr val="bg1"/>
                </a:solidFill>
              </a:rPr>
              <a:t> and </a:t>
            </a:r>
            <a:r>
              <a:rPr lang="es-ES" sz="2400" dirty="0" err="1" smtClean="0">
                <a:solidFill>
                  <a:schemeClr val="bg1"/>
                </a:solidFill>
              </a:rPr>
              <a:t>clustering</a:t>
            </a:r>
            <a:endParaRPr lang="en-GB" sz="2400" dirty="0">
              <a:solidFill>
                <a:schemeClr val="bg1"/>
              </a:solidFill>
            </a:endParaRPr>
          </a:p>
        </p:txBody>
      </p:sp>
    </p:spTree>
    <p:extLst>
      <p:ext uri="{BB962C8B-B14F-4D97-AF65-F5344CB8AC3E}">
        <p14:creationId xmlns:p14="http://schemas.microsoft.com/office/powerpoint/2010/main" val="131725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3</a:t>
            </a:fld>
            <a:endParaRPr lang="es-ES"/>
          </a:p>
        </p:txBody>
      </p:sp>
      <p:sp>
        <p:nvSpPr>
          <p:cNvPr id="4" name="Título 3"/>
          <p:cNvSpPr>
            <a:spLocks noGrp="1"/>
          </p:cNvSpPr>
          <p:nvPr>
            <p:ph type="title"/>
          </p:nvPr>
        </p:nvSpPr>
        <p:spPr/>
        <p:txBody>
          <a:bodyPr/>
          <a:lstStyle/>
          <a:p>
            <a:r>
              <a:rPr lang="en-GB" dirty="0"/>
              <a:t>supervised </a:t>
            </a:r>
            <a:r>
              <a:rPr lang="en-GB" dirty="0" smtClean="0"/>
              <a:t>vs unsupervised learning</a:t>
            </a:r>
            <a:endParaRPr lang="en-GB" dirty="0"/>
          </a:p>
        </p:txBody>
      </p:sp>
      <p:pic>
        <p:nvPicPr>
          <p:cNvPr id="1026" name="Picture 2" descr="Examples of real-life problems in the context of supervised and unsupervised learning tasks: Spam filtering as a classification task and House price estimation as a regression task are part of supervised learning; Clustering is part of unsupervised learning in which customers are grouped into three different categories based on their purchasing behavi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 y="1772816"/>
            <a:ext cx="9136382" cy="235248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628415" y="1416221"/>
            <a:ext cx="1484702" cy="369332"/>
          </a:xfrm>
          <a:prstGeom prst="rect">
            <a:avLst/>
          </a:prstGeom>
          <a:solidFill>
            <a:srgbClr val="92D050"/>
          </a:solidFill>
        </p:spPr>
        <p:txBody>
          <a:bodyPr wrap="none" rtlCol="0">
            <a:spAutoFit/>
          </a:bodyPr>
          <a:lstStyle/>
          <a:p>
            <a:r>
              <a:rPr lang="es-ES" dirty="0" smtClean="0"/>
              <a:t>Spam </a:t>
            </a:r>
            <a:r>
              <a:rPr lang="es-ES" dirty="0" err="1" smtClean="0"/>
              <a:t>filtering</a:t>
            </a:r>
            <a:endParaRPr lang="en-GB" dirty="0"/>
          </a:p>
        </p:txBody>
      </p:sp>
      <p:sp>
        <p:nvSpPr>
          <p:cNvPr id="9" name="Rectángulo 8"/>
          <p:cNvSpPr/>
          <p:nvPr/>
        </p:nvSpPr>
        <p:spPr>
          <a:xfrm>
            <a:off x="3457554" y="1412776"/>
            <a:ext cx="2236510" cy="369332"/>
          </a:xfrm>
          <a:prstGeom prst="rect">
            <a:avLst/>
          </a:prstGeom>
          <a:solidFill>
            <a:srgbClr val="92D050"/>
          </a:solidFill>
        </p:spPr>
        <p:txBody>
          <a:bodyPr wrap="none">
            <a:spAutoFit/>
          </a:bodyPr>
          <a:lstStyle/>
          <a:p>
            <a:r>
              <a:rPr lang="en-GB" dirty="0"/>
              <a:t>House price estimation</a:t>
            </a:r>
          </a:p>
        </p:txBody>
      </p:sp>
      <p:sp>
        <p:nvSpPr>
          <p:cNvPr id="10" name="Rectángulo 9"/>
          <p:cNvSpPr/>
          <p:nvPr/>
        </p:nvSpPr>
        <p:spPr>
          <a:xfrm>
            <a:off x="6156176" y="4079697"/>
            <a:ext cx="2991895" cy="2585323"/>
          </a:xfrm>
          <a:prstGeom prst="rect">
            <a:avLst/>
          </a:prstGeom>
        </p:spPr>
        <p:txBody>
          <a:bodyPr wrap="square">
            <a:spAutoFit/>
          </a:bodyPr>
          <a:lstStyle/>
          <a:p>
            <a:r>
              <a:rPr lang="es-ES" b="1" dirty="0" err="1" smtClean="0"/>
              <a:t>Clustering</a:t>
            </a:r>
            <a:r>
              <a:rPr lang="es-ES" b="1" dirty="0" smtClean="0"/>
              <a:t>: </a:t>
            </a:r>
            <a:r>
              <a:rPr lang="es-ES" b="1" dirty="0" err="1"/>
              <a:t>a</a:t>
            </a:r>
            <a:r>
              <a:rPr lang="es-ES" b="1" dirty="0" err="1" smtClean="0"/>
              <a:t>ssigning</a:t>
            </a:r>
            <a:r>
              <a:rPr lang="es-ES" b="1" dirty="0" smtClean="0"/>
              <a:t> a </a:t>
            </a:r>
            <a:r>
              <a:rPr lang="es-ES" b="1" dirty="0" err="1" smtClean="0"/>
              <a:t>cluster</a:t>
            </a:r>
            <a:endParaRPr lang="en-GB" b="1" dirty="0" smtClean="0"/>
          </a:p>
          <a:p>
            <a:pPr algn="just"/>
            <a:r>
              <a:rPr lang="en-GB" dirty="0" smtClean="0"/>
              <a:t>Customers </a:t>
            </a:r>
            <a:r>
              <a:rPr lang="en-GB" dirty="0"/>
              <a:t>are grouped into </a:t>
            </a:r>
            <a:r>
              <a:rPr lang="en-GB" dirty="0" smtClean="0"/>
              <a:t>different </a:t>
            </a:r>
            <a:r>
              <a:rPr lang="en-GB" dirty="0"/>
              <a:t>categories based on their purchasing </a:t>
            </a:r>
            <a:r>
              <a:rPr lang="en-GB" dirty="0" smtClean="0"/>
              <a:t>behaviour, but the unsupervised learning algorithm has no information about the labels (or classes) associated with each sample</a:t>
            </a:r>
            <a:endParaRPr lang="en-GB" dirty="0"/>
          </a:p>
        </p:txBody>
      </p:sp>
      <p:sp>
        <p:nvSpPr>
          <p:cNvPr id="11" name="Rectángulo 10"/>
          <p:cNvSpPr/>
          <p:nvPr/>
        </p:nvSpPr>
        <p:spPr>
          <a:xfrm>
            <a:off x="6588224" y="1430490"/>
            <a:ext cx="2082621" cy="369332"/>
          </a:xfrm>
          <a:prstGeom prst="rect">
            <a:avLst/>
          </a:prstGeom>
          <a:solidFill>
            <a:srgbClr val="92D050"/>
          </a:solidFill>
        </p:spPr>
        <p:txBody>
          <a:bodyPr wrap="none" rtlCol="0">
            <a:spAutoFit/>
          </a:bodyPr>
          <a:lstStyle/>
          <a:p>
            <a:r>
              <a:rPr lang="en-GB" dirty="0"/>
              <a:t>Customers clustering </a:t>
            </a:r>
          </a:p>
        </p:txBody>
      </p:sp>
      <p:sp>
        <p:nvSpPr>
          <p:cNvPr id="12" name="Rectángulo 11"/>
          <p:cNvSpPr/>
          <p:nvPr/>
        </p:nvSpPr>
        <p:spPr>
          <a:xfrm>
            <a:off x="609600" y="1076517"/>
            <a:ext cx="508446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smtClean="0"/>
              <a:t>Supervised</a:t>
            </a:r>
            <a:endParaRPr lang="en-GB" b="1" dirty="0"/>
          </a:p>
        </p:txBody>
      </p:sp>
      <p:sp>
        <p:nvSpPr>
          <p:cNvPr id="15" name="Rectángulo 14"/>
          <p:cNvSpPr/>
          <p:nvPr/>
        </p:nvSpPr>
        <p:spPr>
          <a:xfrm>
            <a:off x="6588224" y="1087101"/>
            <a:ext cx="2082621" cy="277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smtClean="0"/>
              <a:t>Unsupervised</a:t>
            </a:r>
            <a:endParaRPr lang="en-GB" b="1" dirty="0"/>
          </a:p>
        </p:txBody>
      </p:sp>
      <p:sp>
        <p:nvSpPr>
          <p:cNvPr id="14" name="Rectángulo 13"/>
          <p:cNvSpPr/>
          <p:nvPr/>
        </p:nvSpPr>
        <p:spPr>
          <a:xfrm>
            <a:off x="25696" y="4076241"/>
            <a:ext cx="2592641" cy="2308324"/>
          </a:xfrm>
          <a:prstGeom prst="rect">
            <a:avLst/>
          </a:prstGeom>
        </p:spPr>
        <p:txBody>
          <a:bodyPr wrap="square">
            <a:spAutoFit/>
          </a:bodyPr>
          <a:lstStyle/>
          <a:p>
            <a:r>
              <a:rPr lang="es-ES" b="1" dirty="0" err="1" smtClean="0"/>
              <a:t>Classification</a:t>
            </a:r>
            <a:r>
              <a:rPr lang="es-ES" b="1" dirty="0" smtClean="0"/>
              <a:t>: </a:t>
            </a:r>
            <a:r>
              <a:rPr lang="es-ES" b="1" dirty="0" err="1" smtClean="0"/>
              <a:t>predicting</a:t>
            </a:r>
            <a:r>
              <a:rPr lang="es-ES" b="1" dirty="0" smtClean="0"/>
              <a:t> a </a:t>
            </a:r>
            <a:r>
              <a:rPr lang="es-ES" b="1" dirty="0" err="1" smtClean="0"/>
              <a:t>label</a:t>
            </a:r>
            <a:endParaRPr lang="en-GB" b="1" dirty="0" smtClean="0"/>
          </a:p>
          <a:p>
            <a:r>
              <a:rPr lang="en-GB" dirty="0" smtClean="0"/>
              <a:t>Classification </a:t>
            </a:r>
            <a:r>
              <a:rPr lang="en-GB" dirty="0"/>
              <a:t>uses supervised learning techniques to find the relationship between the </a:t>
            </a:r>
            <a:r>
              <a:rPr lang="en-GB" dirty="0" smtClean="0"/>
              <a:t>features </a:t>
            </a:r>
            <a:r>
              <a:rPr lang="en-GB" dirty="0"/>
              <a:t>and the assigned </a:t>
            </a:r>
            <a:r>
              <a:rPr lang="en-GB" dirty="0" smtClean="0"/>
              <a:t>label (e.g. spam/no spam)</a:t>
            </a:r>
            <a:endParaRPr lang="en-GB" dirty="0"/>
          </a:p>
        </p:txBody>
      </p:sp>
      <p:sp>
        <p:nvSpPr>
          <p:cNvPr id="16" name="Rectángulo 15"/>
          <p:cNvSpPr/>
          <p:nvPr/>
        </p:nvSpPr>
        <p:spPr>
          <a:xfrm>
            <a:off x="2622408" y="4076241"/>
            <a:ext cx="3550178" cy="2308324"/>
          </a:xfrm>
          <a:prstGeom prst="rect">
            <a:avLst/>
          </a:prstGeom>
        </p:spPr>
        <p:txBody>
          <a:bodyPr wrap="square">
            <a:spAutoFit/>
          </a:bodyPr>
          <a:lstStyle/>
          <a:p>
            <a:r>
              <a:rPr lang="en-GB" b="1" dirty="0" smtClean="0"/>
              <a:t>Regression: predicting a quantity</a:t>
            </a:r>
          </a:p>
          <a:p>
            <a:pPr algn="just"/>
            <a:r>
              <a:rPr lang="es-ES" dirty="0" err="1" smtClean="0"/>
              <a:t>Regression</a:t>
            </a:r>
            <a:r>
              <a:rPr lang="es-ES" dirty="0" smtClean="0"/>
              <a:t> uses </a:t>
            </a:r>
            <a:r>
              <a:rPr lang="es-ES" dirty="0" err="1" smtClean="0"/>
              <a:t>supervised</a:t>
            </a:r>
            <a:r>
              <a:rPr lang="es-ES" dirty="0" smtClean="0"/>
              <a:t> </a:t>
            </a:r>
            <a:r>
              <a:rPr lang="es-ES" dirty="0" err="1" smtClean="0"/>
              <a:t>learning</a:t>
            </a:r>
            <a:r>
              <a:rPr lang="es-ES" dirty="0" smtClean="0"/>
              <a:t> </a:t>
            </a:r>
            <a:r>
              <a:rPr lang="es-ES" dirty="0" err="1" smtClean="0"/>
              <a:t>techniques</a:t>
            </a:r>
            <a:r>
              <a:rPr lang="es-ES" dirty="0" smtClean="0"/>
              <a:t> to </a:t>
            </a:r>
            <a:r>
              <a:rPr lang="es-ES" dirty="0" err="1" smtClean="0"/>
              <a:t>learn</a:t>
            </a:r>
            <a:r>
              <a:rPr lang="es-ES" dirty="0" smtClean="0"/>
              <a:t> a </a:t>
            </a:r>
            <a:r>
              <a:rPr lang="es-ES" dirty="0" err="1" smtClean="0"/>
              <a:t>mapping</a:t>
            </a:r>
            <a:r>
              <a:rPr lang="es-ES" dirty="0" smtClean="0"/>
              <a:t> </a:t>
            </a:r>
            <a:r>
              <a:rPr lang="es-ES" dirty="0" err="1" smtClean="0"/>
              <a:t>function</a:t>
            </a:r>
            <a:r>
              <a:rPr lang="es-ES" dirty="0" smtClean="0"/>
              <a:t> </a:t>
            </a:r>
            <a:r>
              <a:rPr lang="es-ES" dirty="0" err="1" smtClean="0"/>
              <a:t>from</a:t>
            </a:r>
            <a:r>
              <a:rPr lang="es-ES" dirty="0" smtClean="0"/>
              <a:t> </a:t>
            </a:r>
            <a:r>
              <a:rPr lang="es-ES" dirty="0" err="1" smtClean="0"/>
              <a:t>the</a:t>
            </a:r>
            <a:r>
              <a:rPr lang="es-ES" dirty="0" smtClean="0"/>
              <a:t> </a:t>
            </a:r>
            <a:r>
              <a:rPr lang="es-ES" dirty="0" err="1" smtClean="0"/>
              <a:t>features</a:t>
            </a:r>
            <a:r>
              <a:rPr lang="es-ES" dirty="0" smtClean="0"/>
              <a:t> to a </a:t>
            </a:r>
            <a:r>
              <a:rPr lang="es-ES" dirty="0" err="1" smtClean="0"/>
              <a:t>continuous</a:t>
            </a:r>
            <a:r>
              <a:rPr lang="es-ES" dirty="0" smtClean="0"/>
              <a:t> output variable. </a:t>
            </a:r>
            <a:r>
              <a:rPr lang="en-GB" dirty="0"/>
              <a:t>A regression problem requires the prediction of a </a:t>
            </a:r>
            <a:r>
              <a:rPr lang="en-GB" dirty="0" smtClean="0"/>
              <a:t>quantity. All houses have a price.</a:t>
            </a:r>
            <a:endParaRPr lang="en-GB" dirty="0"/>
          </a:p>
        </p:txBody>
      </p:sp>
    </p:spTree>
    <p:extLst>
      <p:ext uri="{BB962C8B-B14F-4D97-AF65-F5344CB8AC3E}">
        <p14:creationId xmlns:p14="http://schemas.microsoft.com/office/powerpoint/2010/main" val="2382703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4</a:t>
            </a:fld>
            <a:endParaRPr lang="es-ES"/>
          </a:p>
        </p:txBody>
      </p:sp>
      <p:sp>
        <p:nvSpPr>
          <p:cNvPr id="4" name="Título 3"/>
          <p:cNvSpPr>
            <a:spLocks noGrp="1"/>
          </p:cNvSpPr>
          <p:nvPr>
            <p:ph type="title"/>
          </p:nvPr>
        </p:nvSpPr>
        <p:spPr/>
        <p:txBody>
          <a:bodyPr/>
          <a:lstStyle/>
          <a:p>
            <a:r>
              <a:rPr lang="en-GB" dirty="0" smtClean="0"/>
              <a:t>Classification vs regression</a:t>
            </a:r>
            <a:endParaRPr lang="en-GB" dirty="0"/>
          </a:p>
        </p:txBody>
      </p:sp>
      <p:pic>
        <p:nvPicPr>
          <p:cNvPr id="2" name="Imagen 1"/>
          <p:cNvPicPr>
            <a:picLocks noChangeAspect="1"/>
          </p:cNvPicPr>
          <p:nvPr/>
        </p:nvPicPr>
        <p:blipFill>
          <a:blip r:embed="rId3"/>
          <a:stretch>
            <a:fillRect/>
          </a:stretch>
        </p:blipFill>
        <p:spPr>
          <a:xfrm>
            <a:off x="5399559" y="3696935"/>
            <a:ext cx="3276897" cy="2793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ángulo 2"/>
          <p:cNvSpPr/>
          <p:nvPr/>
        </p:nvSpPr>
        <p:spPr>
          <a:xfrm>
            <a:off x="336531" y="1107664"/>
            <a:ext cx="8046640" cy="2308324"/>
          </a:xfrm>
          <a:prstGeom prst="rect">
            <a:avLst/>
          </a:prstGeom>
        </p:spPr>
        <p:txBody>
          <a:bodyPr wrap="square">
            <a:spAutoFit/>
          </a:bodyPr>
          <a:lstStyle/>
          <a:p>
            <a:r>
              <a:rPr lang="en-GB" dirty="0"/>
              <a:t>In some cases, it is possible to convert a regression problem to a classification problem. For example, the </a:t>
            </a:r>
            <a:r>
              <a:rPr lang="en-GB" dirty="0" smtClean="0"/>
              <a:t>age to </a:t>
            </a:r>
            <a:r>
              <a:rPr lang="en-GB" dirty="0"/>
              <a:t>be predicted could be converted into discrete </a:t>
            </a:r>
            <a:r>
              <a:rPr lang="en-GB" dirty="0" smtClean="0"/>
              <a:t>buckets. Age in </a:t>
            </a:r>
            <a:r>
              <a:rPr lang="en-GB" dirty="0"/>
              <a:t>a continuous range between </a:t>
            </a:r>
            <a:r>
              <a:rPr lang="en-GB" dirty="0" smtClean="0"/>
              <a:t>[0 and 100] </a:t>
            </a:r>
            <a:r>
              <a:rPr lang="en-GB" dirty="0"/>
              <a:t>could be converted </a:t>
            </a:r>
            <a:r>
              <a:rPr lang="en-GB" dirty="0" smtClean="0"/>
              <a:t>into:</a:t>
            </a:r>
            <a:endParaRPr lang="en-GB" dirty="0"/>
          </a:p>
          <a:p>
            <a:r>
              <a:rPr lang="en-GB" dirty="0"/>
              <a:t>Class 0: </a:t>
            </a:r>
            <a:r>
              <a:rPr lang="en-GB" dirty="0" smtClean="0"/>
              <a:t>0 - 2</a:t>
            </a:r>
            <a:endParaRPr lang="en-GB" dirty="0"/>
          </a:p>
          <a:p>
            <a:r>
              <a:rPr lang="en-GB" dirty="0"/>
              <a:t>Class 1: </a:t>
            </a:r>
            <a:r>
              <a:rPr lang="en-GB" dirty="0" smtClean="0"/>
              <a:t>3 - 8</a:t>
            </a:r>
          </a:p>
          <a:p>
            <a:r>
              <a:rPr lang="en-GB" dirty="0" smtClean="0"/>
              <a:t>Class 2: 8 – 12</a:t>
            </a:r>
          </a:p>
          <a:p>
            <a:r>
              <a:rPr lang="es-ES" dirty="0" smtClean="0"/>
              <a:t>….</a:t>
            </a:r>
            <a:endParaRPr lang="en-GB" dirty="0"/>
          </a:p>
          <a:p>
            <a:endParaRPr lang="en-GB" dirty="0"/>
          </a:p>
        </p:txBody>
      </p:sp>
      <p:pic>
        <p:nvPicPr>
          <p:cNvPr id="6" name="Imagen 5"/>
          <p:cNvPicPr>
            <a:picLocks noChangeAspect="1"/>
          </p:cNvPicPr>
          <p:nvPr/>
        </p:nvPicPr>
        <p:blipFill>
          <a:blip r:embed="rId4"/>
          <a:stretch>
            <a:fillRect/>
          </a:stretch>
        </p:blipFill>
        <p:spPr>
          <a:xfrm>
            <a:off x="341784" y="3696935"/>
            <a:ext cx="4705938" cy="2793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78488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smtClean="0"/>
              <a:t>Scikit</a:t>
            </a:r>
            <a:r>
              <a:rPr lang="en-GB" dirty="0" smtClean="0"/>
              <a:t>-learn for classification: dataset</a:t>
            </a:r>
            <a:endParaRPr lang="en-GB" dirty="0"/>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5</a:t>
            </a:fld>
            <a:endParaRPr lang="es-ES"/>
          </a:p>
        </p:txBody>
      </p:sp>
      <p:pic>
        <p:nvPicPr>
          <p:cNvPr id="7" name="Imagen 6"/>
          <p:cNvPicPr>
            <a:picLocks noChangeAspect="1"/>
          </p:cNvPicPr>
          <p:nvPr/>
        </p:nvPicPr>
        <p:blipFill>
          <a:blip r:embed="rId3"/>
          <a:stretch>
            <a:fillRect/>
          </a:stretch>
        </p:blipFill>
        <p:spPr>
          <a:xfrm>
            <a:off x="4139952" y="1057173"/>
            <a:ext cx="4914610" cy="3739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ángulo 8"/>
          <p:cNvSpPr/>
          <p:nvPr/>
        </p:nvSpPr>
        <p:spPr>
          <a:xfrm>
            <a:off x="35496" y="2135340"/>
            <a:ext cx="4032448" cy="149271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from </a:t>
            </a:r>
            <a:r>
              <a:rPr lang="en-GB" sz="1300" dirty="0" err="1">
                <a:solidFill>
                  <a:srgbClr val="000000"/>
                </a:solidFill>
                <a:latin typeface="Courier New" panose="02070309020205020404" pitchFamily="49" charset="0"/>
              </a:rPr>
              <a:t>sklearn.datasets</a:t>
            </a:r>
            <a:r>
              <a:rPr lang="en-GB" sz="1300" dirty="0">
                <a:solidFill>
                  <a:srgbClr val="000000"/>
                </a:solidFill>
                <a:latin typeface="Courier New" panose="02070309020205020404" pitchFamily="49" charset="0"/>
              </a:rPr>
              <a:t> import </a:t>
            </a:r>
            <a:r>
              <a:rPr lang="en-GB" sz="1300" dirty="0" err="1">
                <a:solidFill>
                  <a:srgbClr val="000000"/>
                </a:solidFill>
                <a:latin typeface="Courier New" panose="02070309020205020404" pitchFamily="49" charset="0"/>
              </a:rPr>
              <a:t>load_iris</a:t>
            </a:r>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
            </a:r>
            <a:br>
              <a:rPr lang="en-GB" sz="1300" dirty="0">
                <a:solidFill>
                  <a:srgbClr val="000000"/>
                </a:solidFill>
                <a:latin typeface="Courier New" panose="02070309020205020404" pitchFamily="49" charset="0"/>
              </a:rPr>
            </a:br>
            <a:r>
              <a:rPr lang="en-GB" sz="1300" dirty="0">
                <a:solidFill>
                  <a:srgbClr val="000000"/>
                </a:solidFill>
                <a:latin typeface="Courier New" panose="02070309020205020404" pitchFamily="49" charset="0"/>
              </a:rPr>
              <a:t>iris = </a:t>
            </a:r>
            <a:r>
              <a:rPr lang="en-GB" sz="1300" dirty="0" err="1">
                <a:solidFill>
                  <a:srgbClr val="000000"/>
                </a:solidFill>
                <a:latin typeface="Courier New" panose="02070309020205020404" pitchFamily="49" charset="0"/>
              </a:rPr>
              <a:t>load_iris</a:t>
            </a:r>
            <a:r>
              <a:rPr lang="en-GB" sz="1300" dirty="0">
                <a:solidFill>
                  <a:srgbClr val="000000"/>
                </a:solidFill>
                <a:latin typeface="Courier New" panose="02070309020205020404" pitchFamily="49" charset="0"/>
              </a:rPr>
              <a:t>()</a:t>
            </a:r>
          </a:p>
          <a:p>
            <a:r>
              <a:rPr lang="en-GB" sz="1300" dirty="0">
                <a:solidFill>
                  <a:srgbClr val="000000"/>
                </a:solidFill>
                <a:latin typeface="Courier New" panose="02070309020205020404" pitchFamily="49" charset="0"/>
              </a:rPr>
              <a:t>x = </a:t>
            </a:r>
            <a:r>
              <a:rPr lang="en-GB" sz="1300" dirty="0" err="1">
                <a:solidFill>
                  <a:srgbClr val="000000"/>
                </a:solidFill>
                <a:latin typeface="Courier New" panose="02070309020205020404" pitchFamily="49" charset="0"/>
              </a:rPr>
              <a:t>iris.data</a:t>
            </a:r>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y = </a:t>
            </a:r>
            <a:r>
              <a:rPr lang="en-GB" sz="1300" dirty="0" err="1">
                <a:solidFill>
                  <a:srgbClr val="000000"/>
                </a:solidFill>
                <a:latin typeface="Courier New" panose="02070309020205020404" pitchFamily="49" charset="0"/>
              </a:rPr>
              <a:t>iris.target</a:t>
            </a:r>
            <a:endParaRPr lang="en-GB" sz="1300" dirty="0">
              <a:solidFill>
                <a:srgbClr val="000000"/>
              </a:solidFill>
              <a:latin typeface="Courier New" panose="02070309020205020404" pitchFamily="49" charset="0"/>
            </a:endParaRPr>
          </a:p>
          <a:p>
            <a:r>
              <a:rPr lang="en-GB" sz="1300" dirty="0" err="1">
                <a:solidFill>
                  <a:srgbClr val="000000"/>
                </a:solidFill>
                <a:latin typeface="Courier New" panose="02070309020205020404" pitchFamily="49" charset="0"/>
              </a:rPr>
              <a:t>feature_names</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iris.feature_names</a:t>
            </a:r>
            <a:endParaRPr lang="en-GB" sz="1300" dirty="0">
              <a:solidFill>
                <a:srgbClr val="000000"/>
              </a:solidFill>
              <a:latin typeface="Courier New" panose="02070309020205020404" pitchFamily="49" charset="0"/>
            </a:endParaRPr>
          </a:p>
          <a:p>
            <a:r>
              <a:rPr lang="en-GB" sz="1300" dirty="0" err="1">
                <a:solidFill>
                  <a:srgbClr val="000000"/>
                </a:solidFill>
                <a:latin typeface="Courier New" panose="02070309020205020404" pitchFamily="49" charset="0"/>
              </a:rPr>
              <a:t>target_names</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iris.target_names</a:t>
            </a:r>
            <a:endParaRPr lang="en-GB" sz="1300" dirty="0">
              <a:solidFill>
                <a:srgbClr val="000000"/>
              </a:solidFill>
              <a:latin typeface="Courier New" panose="02070309020205020404" pitchFamily="49" charset="0"/>
            </a:endParaRPr>
          </a:p>
        </p:txBody>
      </p:sp>
      <p:sp>
        <p:nvSpPr>
          <p:cNvPr id="10" name="Rectángulo 9"/>
          <p:cNvSpPr/>
          <p:nvPr/>
        </p:nvSpPr>
        <p:spPr>
          <a:xfrm>
            <a:off x="35496" y="4106591"/>
            <a:ext cx="1774845" cy="49244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err="1">
                <a:solidFill>
                  <a:srgbClr val="000000"/>
                </a:solidFill>
                <a:latin typeface="Courier New" panose="02070309020205020404" pitchFamily="49" charset="0"/>
              </a:rPr>
              <a:t>x.shape</a:t>
            </a:r>
            <a:r>
              <a:rPr lang="en-GB" sz="1300" dirty="0">
                <a:solidFill>
                  <a:srgbClr val="000000"/>
                </a:solidFill>
                <a:latin typeface="Courier New" panose="02070309020205020404" pitchFamily="49" charset="0"/>
              </a:rPr>
              <a:t>: (150,4)</a:t>
            </a:r>
          </a:p>
          <a:p>
            <a:r>
              <a:rPr lang="es-ES" sz="1300" dirty="0" err="1">
                <a:solidFill>
                  <a:srgbClr val="000000"/>
                </a:solidFill>
                <a:latin typeface="Courier New" panose="02070309020205020404" pitchFamily="49" charset="0"/>
              </a:rPr>
              <a:t>y.shape</a:t>
            </a:r>
            <a:r>
              <a:rPr lang="es-ES" sz="1300" dirty="0">
                <a:solidFill>
                  <a:srgbClr val="000000"/>
                </a:solidFill>
                <a:latin typeface="Courier New" panose="02070309020205020404" pitchFamily="49" charset="0"/>
              </a:rPr>
              <a:t>: (150,1)</a:t>
            </a:r>
            <a:endParaRPr lang="en-GB" sz="1300" dirty="0">
              <a:solidFill>
                <a:srgbClr val="000000"/>
              </a:solidFill>
              <a:latin typeface="Courier New" panose="02070309020205020404" pitchFamily="49" charset="0"/>
            </a:endParaRPr>
          </a:p>
        </p:txBody>
      </p:sp>
      <p:sp>
        <p:nvSpPr>
          <p:cNvPr id="11" name="Rectángulo 10"/>
          <p:cNvSpPr/>
          <p:nvPr/>
        </p:nvSpPr>
        <p:spPr>
          <a:xfrm>
            <a:off x="35496" y="5044241"/>
            <a:ext cx="8997394" cy="69249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Feature names: '['sepal length (cm)', 'sepal width (cm)', 'petal length (cm)', 'petal width (cm)']'</a:t>
            </a:r>
          </a:p>
          <a:p>
            <a:r>
              <a:rPr lang="en-GB" sz="1300" dirty="0">
                <a:solidFill>
                  <a:srgbClr val="000000"/>
                </a:solidFill>
                <a:latin typeface="Courier New" panose="02070309020205020404" pitchFamily="49" charset="0"/>
              </a:rPr>
              <a:t>Target names: '['</a:t>
            </a:r>
            <a:r>
              <a:rPr lang="en-GB" sz="1300" dirty="0" err="1">
                <a:solidFill>
                  <a:srgbClr val="000000"/>
                </a:solidFill>
                <a:latin typeface="Courier New" panose="02070309020205020404" pitchFamily="49" charset="0"/>
              </a:rPr>
              <a:t>setosa</a:t>
            </a:r>
            <a:r>
              <a:rPr lang="en-GB" sz="1300" dirty="0">
                <a:solidFill>
                  <a:srgbClr val="000000"/>
                </a:solidFill>
                <a:latin typeface="Courier New" panose="02070309020205020404" pitchFamily="49" charset="0"/>
              </a:rPr>
              <a:t>' 'versicolor' '</a:t>
            </a:r>
            <a:r>
              <a:rPr lang="en-GB" sz="1300" dirty="0" err="1">
                <a:solidFill>
                  <a:srgbClr val="000000"/>
                </a:solidFill>
                <a:latin typeface="Courier New" panose="02070309020205020404" pitchFamily="49" charset="0"/>
              </a:rPr>
              <a:t>virginica</a:t>
            </a:r>
            <a:r>
              <a:rPr lang="en-GB" sz="1300" dirty="0">
                <a:solidFill>
                  <a:srgbClr val="000000"/>
                </a:solidFill>
                <a:latin typeface="Courier New" panose="02070309020205020404" pitchFamily="49" charset="0"/>
              </a:rPr>
              <a:t>']'</a:t>
            </a:r>
          </a:p>
        </p:txBody>
      </p:sp>
      <p:sp>
        <p:nvSpPr>
          <p:cNvPr id="12" name="Rectángulo 11"/>
          <p:cNvSpPr/>
          <p:nvPr/>
        </p:nvSpPr>
        <p:spPr>
          <a:xfrm>
            <a:off x="61869" y="5874420"/>
            <a:ext cx="8971021" cy="646331"/>
          </a:xfrm>
          <a:prstGeom prst="rect">
            <a:avLst/>
          </a:prstGeom>
          <a:solidFill>
            <a:schemeClr val="accent1">
              <a:lumMod val="60000"/>
              <a:lumOff val="40000"/>
            </a:schemeClr>
          </a:solidFill>
        </p:spPr>
        <p:txBody>
          <a:bodyPr wrap="square">
            <a:spAutoFit/>
          </a:bodyPr>
          <a:lstStyle/>
          <a:p>
            <a:r>
              <a:rPr lang="en-GB" dirty="0"/>
              <a:t>As we have three classes, this is a three-class classification problem, because our task here is to classify each sample in one of the three </a:t>
            </a:r>
            <a:r>
              <a:rPr lang="en-GB" dirty="0" smtClean="0"/>
              <a:t>classes </a:t>
            </a:r>
            <a:r>
              <a:rPr lang="en-GB" dirty="0"/>
              <a:t>(the species of Iris).</a:t>
            </a:r>
          </a:p>
        </p:txBody>
      </p:sp>
    </p:spTree>
    <p:extLst>
      <p:ext uri="{BB962C8B-B14F-4D97-AF65-F5344CB8AC3E}">
        <p14:creationId xmlns:p14="http://schemas.microsoft.com/office/powerpoint/2010/main" val="1098687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sz="3000" dirty="0" err="1"/>
              <a:t>Scikit</a:t>
            </a:r>
            <a:r>
              <a:rPr lang="en-GB" sz="3000" dirty="0"/>
              <a:t>-learn for classification: </a:t>
            </a:r>
            <a:r>
              <a:rPr lang="en-GB" sz="3000" dirty="0" smtClean="0"/>
              <a:t>training</a:t>
            </a:r>
            <a:endParaRPr lang="en-GB" sz="3000" dirty="0"/>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6</a:t>
            </a:fld>
            <a:endParaRPr lang="es-ES"/>
          </a:p>
        </p:txBody>
      </p:sp>
      <p:sp>
        <p:nvSpPr>
          <p:cNvPr id="3" name="Rectángulo 2"/>
          <p:cNvSpPr/>
          <p:nvPr/>
        </p:nvSpPr>
        <p:spPr>
          <a:xfrm>
            <a:off x="34806" y="1157392"/>
            <a:ext cx="7582994" cy="109260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from </a:t>
            </a:r>
            <a:r>
              <a:rPr lang="en-GB" sz="1300" dirty="0" err="1">
                <a:solidFill>
                  <a:srgbClr val="000000"/>
                </a:solidFill>
                <a:latin typeface="Courier New" panose="02070309020205020404" pitchFamily="49" charset="0"/>
              </a:rPr>
              <a:t>sklearn.model_selection</a:t>
            </a:r>
            <a:r>
              <a:rPr lang="en-GB" sz="1300" dirty="0">
                <a:solidFill>
                  <a:srgbClr val="000000"/>
                </a:solidFill>
                <a:latin typeface="Courier New" panose="02070309020205020404" pitchFamily="49" charset="0"/>
              </a:rPr>
              <a:t> import </a:t>
            </a:r>
            <a:r>
              <a:rPr lang="en-GB" sz="1300" dirty="0" err="1">
                <a:solidFill>
                  <a:srgbClr val="000000"/>
                </a:solidFill>
                <a:latin typeface="Courier New" panose="02070309020205020404" pitchFamily="49" charset="0"/>
              </a:rPr>
              <a:t>train_test_split</a:t>
            </a:r>
            <a:endParaRPr lang="en-GB" sz="1300" dirty="0">
              <a:solidFill>
                <a:srgbClr val="000000"/>
              </a:solidFill>
              <a:latin typeface="Courier New" panose="02070309020205020404" pitchFamily="49" charset="0"/>
            </a:endParaRPr>
          </a:p>
          <a:p>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 Split the dataset for training and testing:</a:t>
            </a:r>
          </a:p>
          <a:p>
            <a:r>
              <a:rPr lang="en-GB" sz="1300" dirty="0" err="1">
                <a:solidFill>
                  <a:srgbClr val="000000"/>
                </a:solidFill>
                <a:latin typeface="Courier New" panose="02070309020205020404" pitchFamily="49" charset="0"/>
              </a:rPr>
              <a:t>x_train</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x_test</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y_train</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y_test</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train_test_split</a:t>
            </a:r>
            <a:r>
              <a:rPr lang="en-GB" sz="1300" dirty="0">
                <a:solidFill>
                  <a:srgbClr val="000000"/>
                </a:solidFill>
                <a:latin typeface="Courier New" panose="02070309020205020404" pitchFamily="49" charset="0"/>
              </a:rPr>
              <a:t>(x, y, </a:t>
            </a:r>
            <a:r>
              <a:rPr lang="en-GB" sz="1300" dirty="0" err="1">
                <a:solidFill>
                  <a:srgbClr val="000000"/>
                </a:solidFill>
                <a:latin typeface="Courier New" panose="02070309020205020404" pitchFamily="49" charset="0"/>
              </a:rPr>
              <a:t>test_size</a:t>
            </a:r>
            <a:r>
              <a:rPr lang="en-GB" sz="1300" dirty="0">
                <a:solidFill>
                  <a:srgbClr val="000000"/>
                </a:solidFill>
                <a:latin typeface="Courier New" panose="02070309020205020404" pitchFamily="49" charset="0"/>
              </a:rPr>
              <a:t>=0.2, </a:t>
            </a:r>
            <a:r>
              <a:rPr lang="en-GB" sz="1300" dirty="0" err="1">
                <a:solidFill>
                  <a:srgbClr val="000000"/>
                </a:solidFill>
                <a:latin typeface="Courier New" panose="02070309020205020404" pitchFamily="49" charset="0"/>
              </a:rPr>
              <a:t>random_state</a:t>
            </a:r>
            <a:r>
              <a:rPr lang="en-GB" sz="1300" dirty="0">
                <a:solidFill>
                  <a:srgbClr val="000000"/>
                </a:solidFill>
                <a:latin typeface="Courier New" panose="02070309020205020404" pitchFamily="49" charset="0"/>
              </a:rPr>
              <a:t>=123)</a:t>
            </a:r>
          </a:p>
        </p:txBody>
      </p:sp>
      <p:sp>
        <p:nvSpPr>
          <p:cNvPr id="8" name="Rectángulo 7"/>
          <p:cNvSpPr/>
          <p:nvPr/>
        </p:nvSpPr>
        <p:spPr>
          <a:xfrm>
            <a:off x="50994" y="2347056"/>
            <a:ext cx="3872934" cy="492443"/>
          </a:xfrm>
          <a:prstGeom prst="rect">
            <a:avLst/>
          </a:prstGeom>
          <a:solidFill>
            <a:schemeClr val="accent1">
              <a:lumMod val="60000"/>
              <a:lumOff val="4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x train shape: '(120, 4)' </a:t>
            </a:r>
            <a:endParaRPr lang="en-GB" sz="1300" dirty="0" smtClean="0">
              <a:solidFill>
                <a:srgbClr val="000000"/>
              </a:solidFill>
              <a:latin typeface="Courier New" panose="02070309020205020404" pitchFamily="49" charset="0"/>
            </a:endParaRPr>
          </a:p>
          <a:p>
            <a:r>
              <a:rPr lang="en-GB" sz="1300" dirty="0" smtClean="0">
                <a:solidFill>
                  <a:srgbClr val="000000"/>
                </a:solidFill>
                <a:latin typeface="Courier New" panose="02070309020205020404" pitchFamily="49" charset="0"/>
              </a:rPr>
              <a:t>x </a:t>
            </a:r>
            <a:r>
              <a:rPr lang="en-GB" sz="1300" dirty="0">
                <a:solidFill>
                  <a:srgbClr val="000000"/>
                </a:solidFill>
                <a:latin typeface="Courier New" panose="02070309020205020404" pitchFamily="49" charset="0"/>
              </a:rPr>
              <a:t>test shape: '(30, 4)'</a:t>
            </a:r>
          </a:p>
        </p:txBody>
      </p:sp>
      <p:sp>
        <p:nvSpPr>
          <p:cNvPr id="9" name="Rectángulo 8"/>
          <p:cNvSpPr/>
          <p:nvPr/>
        </p:nvSpPr>
        <p:spPr>
          <a:xfrm>
            <a:off x="73388" y="3789040"/>
            <a:ext cx="3880814" cy="18928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from </a:t>
            </a:r>
            <a:r>
              <a:rPr lang="en-GB" sz="1300" dirty="0" err="1">
                <a:solidFill>
                  <a:srgbClr val="000000"/>
                </a:solidFill>
                <a:latin typeface="Courier New" panose="02070309020205020404" pitchFamily="49" charset="0"/>
              </a:rPr>
              <a:t>sklearn</a:t>
            </a:r>
            <a:r>
              <a:rPr lang="en-GB" sz="1300" dirty="0">
                <a:solidFill>
                  <a:srgbClr val="000000"/>
                </a:solidFill>
                <a:latin typeface="Courier New" panose="02070309020205020404" pitchFamily="49" charset="0"/>
              </a:rPr>
              <a:t> import tree</a:t>
            </a:r>
          </a:p>
          <a:p>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 Create the decision tree classifier</a:t>
            </a:r>
          </a:p>
          <a:p>
            <a:r>
              <a:rPr lang="en-GB" sz="1300" dirty="0" err="1">
                <a:solidFill>
                  <a:srgbClr val="000000"/>
                </a:solidFill>
                <a:latin typeface="Courier New" panose="02070309020205020404" pitchFamily="49" charset="0"/>
              </a:rPr>
              <a:t>tree_classifier</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tree.DecisionTreeClassifier</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random_state</a:t>
            </a:r>
            <a:r>
              <a:rPr lang="en-GB" sz="1300" dirty="0">
                <a:solidFill>
                  <a:srgbClr val="000000"/>
                </a:solidFill>
                <a:latin typeface="Courier New" panose="02070309020205020404" pitchFamily="49" charset="0"/>
              </a:rPr>
              <a:t>=0, </a:t>
            </a:r>
            <a:r>
              <a:rPr lang="en-GB" sz="1300" dirty="0" err="1">
                <a:solidFill>
                  <a:srgbClr val="000000"/>
                </a:solidFill>
                <a:latin typeface="Courier New" panose="02070309020205020404" pitchFamily="49" charset="0"/>
              </a:rPr>
              <a:t>max_depth</a:t>
            </a:r>
            <a:r>
              <a:rPr lang="en-GB" sz="1300" dirty="0">
                <a:solidFill>
                  <a:srgbClr val="000000"/>
                </a:solidFill>
                <a:latin typeface="Courier New" panose="02070309020205020404" pitchFamily="49" charset="0"/>
              </a:rPr>
              <a:t>=3)</a:t>
            </a:r>
          </a:p>
          <a:p>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 We can train the model with fit function:</a:t>
            </a:r>
          </a:p>
          <a:p>
            <a:r>
              <a:rPr lang="en-GB" sz="1300" dirty="0" err="1">
                <a:solidFill>
                  <a:srgbClr val="000000"/>
                </a:solidFill>
                <a:latin typeface="Courier New" panose="02070309020205020404" pitchFamily="49" charset="0"/>
              </a:rPr>
              <a:t>tree_classifier.fit</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x_train,y_train</a:t>
            </a:r>
            <a:r>
              <a:rPr lang="en-GB" sz="1300" dirty="0">
                <a:solidFill>
                  <a:srgbClr val="000000"/>
                </a:solidFill>
                <a:latin typeface="Courier New" panose="02070309020205020404" pitchFamily="49" charset="0"/>
              </a:rPr>
              <a:t>)</a:t>
            </a: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037" y="2521680"/>
            <a:ext cx="4745544" cy="3756075"/>
          </a:xfrm>
          <a:prstGeom prst="rect">
            <a:avLst/>
          </a:prstGeom>
        </p:spPr>
      </p:pic>
      <p:sp>
        <p:nvSpPr>
          <p:cNvPr id="12" name="CuadroTexto 11"/>
          <p:cNvSpPr txBox="1"/>
          <p:nvPr/>
        </p:nvSpPr>
        <p:spPr>
          <a:xfrm>
            <a:off x="1066375" y="3371411"/>
            <a:ext cx="1286634" cy="369332"/>
          </a:xfrm>
          <a:prstGeom prst="rect">
            <a:avLst/>
          </a:prstGeom>
          <a:solidFill>
            <a:schemeClr val="accent2"/>
          </a:solidFill>
        </p:spPr>
        <p:txBody>
          <a:bodyPr wrap="none" rtlCol="0">
            <a:spAutoFit/>
          </a:bodyPr>
          <a:lstStyle/>
          <a:p>
            <a:r>
              <a:rPr lang="es-ES" dirty="0" smtClean="0"/>
              <a:t>Training (</a:t>
            </a:r>
            <a:r>
              <a:rPr lang="es-ES" dirty="0" err="1" smtClean="0"/>
              <a:t>fit</a:t>
            </a:r>
            <a:r>
              <a:rPr lang="es-ES" dirty="0" smtClean="0"/>
              <a:t>)</a:t>
            </a:r>
            <a:endParaRPr lang="en-GB" dirty="0"/>
          </a:p>
        </p:txBody>
      </p:sp>
      <p:sp>
        <p:nvSpPr>
          <p:cNvPr id="13" name="CuadroTexto 12"/>
          <p:cNvSpPr txBox="1"/>
          <p:nvPr/>
        </p:nvSpPr>
        <p:spPr>
          <a:xfrm>
            <a:off x="5652120" y="1085792"/>
            <a:ext cx="2546851" cy="369332"/>
          </a:xfrm>
          <a:prstGeom prst="rect">
            <a:avLst/>
          </a:prstGeom>
          <a:solidFill>
            <a:schemeClr val="accent2"/>
          </a:solidFill>
        </p:spPr>
        <p:txBody>
          <a:bodyPr wrap="none" rtlCol="0">
            <a:spAutoFit/>
          </a:bodyPr>
          <a:lstStyle/>
          <a:p>
            <a:r>
              <a:rPr lang="es-ES" dirty="0" smtClean="0"/>
              <a:t>Split training and test sets</a:t>
            </a:r>
            <a:endParaRPr lang="en-GB" dirty="0"/>
          </a:p>
        </p:txBody>
      </p:sp>
    </p:spTree>
    <p:extLst>
      <p:ext uri="{BB962C8B-B14F-4D97-AF65-F5344CB8AC3E}">
        <p14:creationId xmlns:p14="http://schemas.microsoft.com/office/powerpoint/2010/main" val="3708897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04" y="2354539"/>
            <a:ext cx="4539567" cy="3593045"/>
          </a:xfrm>
          <a:prstGeom prst="rect">
            <a:avLst/>
          </a:prstGeom>
        </p:spPr>
      </p:pic>
      <p:sp>
        <p:nvSpPr>
          <p:cNvPr id="2" name="1 Título"/>
          <p:cNvSpPr>
            <a:spLocks noGrp="1"/>
          </p:cNvSpPr>
          <p:nvPr>
            <p:ph type="title"/>
          </p:nvPr>
        </p:nvSpPr>
        <p:spPr/>
        <p:txBody>
          <a:bodyPr/>
          <a:lstStyle/>
          <a:p>
            <a:r>
              <a:rPr lang="en-GB" sz="3500" dirty="0"/>
              <a:t>Making predictions using the trained model</a:t>
            </a:r>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7</a:t>
            </a:fld>
            <a:endParaRPr lang="es-ES"/>
          </a:p>
        </p:txBody>
      </p:sp>
      <p:sp>
        <p:nvSpPr>
          <p:cNvPr id="4" name="Rectángulo 3"/>
          <p:cNvSpPr/>
          <p:nvPr/>
        </p:nvSpPr>
        <p:spPr>
          <a:xfrm>
            <a:off x="207226" y="1278632"/>
            <a:ext cx="2664296" cy="8925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sepal length of 5 cm</a:t>
            </a:r>
          </a:p>
          <a:p>
            <a:r>
              <a:rPr lang="en-GB" sz="1300" dirty="0">
                <a:solidFill>
                  <a:srgbClr val="000000"/>
                </a:solidFill>
                <a:latin typeface="Courier New" panose="02070309020205020404" pitchFamily="49" charset="0"/>
              </a:rPr>
              <a:t>sepal width of 5 cm</a:t>
            </a:r>
          </a:p>
          <a:p>
            <a:r>
              <a:rPr lang="en-GB" sz="1300" dirty="0">
                <a:solidFill>
                  <a:srgbClr val="000000"/>
                </a:solidFill>
                <a:latin typeface="Courier New" panose="02070309020205020404" pitchFamily="49" charset="0"/>
              </a:rPr>
              <a:t>petal length of 5 cm</a:t>
            </a:r>
          </a:p>
          <a:p>
            <a:r>
              <a:rPr lang="en-GB" sz="1300" dirty="0">
                <a:solidFill>
                  <a:srgbClr val="000000"/>
                </a:solidFill>
                <a:latin typeface="Courier New" panose="02070309020205020404" pitchFamily="49" charset="0"/>
              </a:rPr>
              <a:t>petal width of 0.7999 cm.</a:t>
            </a:r>
          </a:p>
        </p:txBody>
      </p:sp>
      <p:sp>
        <p:nvSpPr>
          <p:cNvPr id="7" name="Flecha derecha 6"/>
          <p:cNvSpPr/>
          <p:nvPr/>
        </p:nvSpPr>
        <p:spPr>
          <a:xfrm>
            <a:off x="3100713" y="1436876"/>
            <a:ext cx="1008112"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ángulo 7"/>
          <p:cNvSpPr/>
          <p:nvPr/>
        </p:nvSpPr>
        <p:spPr>
          <a:xfrm>
            <a:off x="4301602" y="1578714"/>
            <a:ext cx="4461398" cy="29238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err="1">
                <a:solidFill>
                  <a:srgbClr val="000000"/>
                </a:solidFill>
                <a:latin typeface="Courier New" panose="02070309020205020404" pitchFamily="49" charset="0"/>
              </a:rPr>
              <a:t>new_sample</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np.array</a:t>
            </a:r>
            <a:r>
              <a:rPr lang="en-GB" sz="1300" dirty="0">
                <a:solidFill>
                  <a:srgbClr val="000000"/>
                </a:solidFill>
                <a:latin typeface="Courier New" panose="02070309020205020404" pitchFamily="49" charset="0"/>
              </a:rPr>
              <a:t>([[5, 5, 5, 0.7999]])</a:t>
            </a:r>
          </a:p>
        </p:txBody>
      </p:sp>
      <p:sp>
        <p:nvSpPr>
          <p:cNvPr id="9" name="Rectángulo 8"/>
          <p:cNvSpPr/>
          <p:nvPr/>
        </p:nvSpPr>
        <p:spPr>
          <a:xfrm>
            <a:off x="207226" y="2354539"/>
            <a:ext cx="4472376" cy="12926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 Predict the class for this new sample:</a:t>
            </a:r>
          </a:p>
          <a:p>
            <a:r>
              <a:rPr lang="en-GB" sz="1300" dirty="0" err="1">
                <a:solidFill>
                  <a:srgbClr val="000000"/>
                </a:solidFill>
                <a:latin typeface="Courier New" panose="02070309020205020404" pitchFamily="49" charset="0"/>
              </a:rPr>
              <a:t>predicted_class</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tree_classifier.predict</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new_sample</a:t>
            </a:r>
            <a:r>
              <a:rPr lang="en-GB" sz="1300" dirty="0">
                <a:solidFill>
                  <a:srgbClr val="000000"/>
                </a:solidFill>
                <a:latin typeface="Courier New" panose="02070309020205020404" pitchFamily="49" charset="0"/>
              </a:rPr>
              <a:t>)</a:t>
            </a:r>
          </a:p>
          <a:p>
            <a:endParaRPr lang="es-ES" sz="1300" dirty="0">
              <a:solidFill>
                <a:srgbClr val="000000"/>
              </a:solidFill>
              <a:latin typeface="Courier New" panose="02070309020205020404" pitchFamily="49" charset="0"/>
            </a:endParaRPr>
          </a:p>
          <a:p>
            <a:r>
              <a:rPr lang="en-GB" sz="1300" dirty="0" err="1">
                <a:solidFill>
                  <a:srgbClr val="000000"/>
                </a:solidFill>
                <a:latin typeface="Courier New" panose="02070309020205020404" pitchFamily="49" charset="0"/>
              </a:rPr>
              <a:t>pred_class</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predicted_class</a:t>
            </a:r>
            <a:r>
              <a:rPr lang="en-GB" sz="1300" dirty="0">
                <a:solidFill>
                  <a:srgbClr val="000000"/>
                </a:solidFill>
                <a:latin typeface="Courier New" panose="02070309020205020404" pitchFamily="49" charset="0"/>
              </a:rPr>
              <a:t>[0]</a:t>
            </a:r>
          </a:p>
          <a:p>
            <a:r>
              <a:rPr lang="en-GB" sz="1300" dirty="0" err="1">
                <a:solidFill>
                  <a:srgbClr val="000000"/>
                </a:solidFill>
                <a:latin typeface="Courier New" panose="02070309020205020404" pitchFamily="49" charset="0"/>
              </a:rPr>
              <a:t>class_name</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iris.target_names</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pred_class</a:t>
            </a:r>
            <a:r>
              <a:rPr lang="en-GB" sz="1300" dirty="0">
                <a:solidFill>
                  <a:srgbClr val="000000"/>
                </a:solidFill>
                <a:latin typeface="Courier New" panose="02070309020205020404" pitchFamily="49" charset="0"/>
              </a:rPr>
              <a:t>]</a:t>
            </a:r>
          </a:p>
        </p:txBody>
      </p:sp>
      <p:sp>
        <p:nvSpPr>
          <p:cNvPr id="11" name="Rectángulo 10"/>
          <p:cNvSpPr/>
          <p:nvPr/>
        </p:nvSpPr>
        <p:spPr>
          <a:xfrm>
            <a:off x="176132" y="4769651"/>
            <a:ext cx="3747795" cy="8925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from </a:t>
            </a:r>
            <a:r>
              <a:rPr lang="en-GB" sz="1300" dirty="0" err="1">
                <a:solidFill>
                  <a:srgbClr val="000000"/>
                </a:solidFill>
                <a:latin typeface="Courier New" panose="02070309020205020404" pitchFamily="49" charset="0"/>
              </a:rPr>
              <a:t>joblib</a:t>
            </a:r>
            <a:r>
              <a:rPr lang="en-GB" sz="1300" dirty="0">
                <a:solidFill>
                  <a:srgbClr val="000000"/>
                </a:solidFill>
                <a:latin typeface="Courier New" panose="02070309020205020404" pitchFamily="49" charset="0"/>
              </a:rPr>
              <a:t> import dump</a:t>
            </a:r>
          </a:p>
          <a:p>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dump(</a:t>
            </a:r>
            <a:r>
              <a:rPr lang="en-GB" sz="1300" dirty="0" err="1">
                <a:solidFill>
                  <a:srgbClr val="000000"/>
                </a:solidFill>
                <a:latin typeface="Courier New" panose="02070309020205020404" pitchFamily="49" charset="0"/>
              </a:rPr>
              <a:t>tree_classifier</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iris_tree_classifier.joblib</a:t>
            </a:r>
            <a:r>
              <a:rPr lang="en-GB" sz="1300" dirty="0">
                <a:solidFill>
                  <a:srgbClr val="000000"/>
                </a:solidFill>
                <a:latin typeface="Courier New" panose="02070309020205020404" pitchFamily="49" charset="0"/>
              </a:rPr>
              <a:t>')</a:t>
            </a:r>
          </a:p>
        </p:txBody>
      </p:sp>
      <p:sp>
        <p:nvSpPr>
          <p:cNvPr id="12" name="CuadroTexto 11"/>
          <p:cNvSpPr txBox="1"/>
          <p:nvPr/>
        </p:nvSpPr>
        <p:spPr>
          <a:xfrm>
            <a:off x="1128943" y="4365104"/>
            <a:ext cx="1842171" cy="369332"/>
          </a:xfrm>
          <a:prstGeom prst="rect">
            <a:avLst/>
          </a:prstGeom>
          <a:solidFill>
            <a:schemeClr val="accent2"/>
          </a:solidFill>
        </p:spPr>
        <p:txBody>
          <a:bodyPr wrap="none" rtlCol="0">
            <a:spAutoFit/>
          </a:bodyPr>
          <a:lstStyle/>
          <a:p>
            <a:r>
              <a:rPr lang="es-ES" dirty="0" err="1" smtClean="0"/>
              <a:t>Model</a:t>
            </a:r>
            <a:r>
              <a:rPr lang="es-ES" dirty="0" smtClean="0"/>
              <a:t> </a:t>
            </a:r>
            <a:r>
              <a:rPr lang="es-ES" dirty="0" err="1" smtClean="0"/>
              <a:t>persistence</a:t>
            </a:r>
            <a:endParaRPr lang="en-GB" dirty="0"/>
          </a:p>
        </p:txBody>
      </p:sp>
      <p:sp>
        <p:nvSpPr>
          <p:cNvPr id="13" name="Rectángulo 12"/>
          <p:cNvSpPr/>
          <p:nvPr/>
        </p:nvSpPr>
        <p:spPr>
          <a:xfrm>
            <a:off x="176132" y="5689018"/>
            <a:ext cx="3747796" cy="8925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from </a:t>
            </a:r>
            <a:r>
              <a:rPr lang="en-GB" sz="1300" dirty="0" err="1">
                <a:solidFill>
                  <a:srgbClr val="000000"/>
                </a:solidFill>
                <a:latin typeface="Courier New" panose="02070309020205020404" pitchFamily="49" charset="0"/>
              </a:rPr>
              <a:t>joblib</a:t>
            </a:r>
            <a:r>
              <a:rPr lang="en-GB" sz="1300" dirty="0">
                <a:solidFill>
                  <a:srgbClr val="000000"/>
                </a:solidFill>
                <a:latin typeface="Courier New" panose="02070309020205020404" pitchFamily="49" charset="0"/>
              </a:rPr>
              <a:t> import load</a:t>
            </a:r>
          </a:p>
          <a:p>
            <a:endParaRPr lang="en-GB" sz="1300" dirty="0">
              <a:solidFill>
                <a:srgbClr val="000000"/>
              </a:solidFill>
              <a:latin typeface="Courier New" panose="02070309020205020404" pitchFamily="49" charset="0"/>
            </a:endParaRPr>
          </a:p>
          <a:p>
            <a:r>
              <a:rPr lang="en-GB" sz="1300" dirty="0" err="1">
                <a:solidFill>
                  <a:srgbClr val="000000"/>
                </a:solidFill>
                <a:latin typeface="Courier New" panose="02070309020205020404" pitchFamily="49" charset="0"/>
              </a:rPr>
              <a:t>tree_classifier_iris</a:t>
            </a:r>
            <a:r>
              <a:rPr lang="en-GB" sz="1300" dirty="0">
                <a:solidFill>
                  <a:srgbClr val="000000"/>
                </a:solidFill>
                <a:latin typeface="Courier New" panose="02070309020205020404" pitchFamily="49" charset="0"/>
              </a:rPr>
              <a:t> = load('</a:t>
            </a:r>
            <a:r>
              <a:rPr lang="en-GB" sz="1300" dirty="0" err="1">
                <a:solidFill>
                  <a:srgbClr val="000000"/>
                </a:solidFill>
                <a:latin typeface="Courier New" panose="02070309020205020404" pitchFamily="49" charset="0"/>
              </a:rPr>
              <a:t>iris_tree_classifier.joblib</a:t>
            </a:r>
            <a:r>
              <a:rPr lang="en-GB" sz="13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100116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sz="3500" dirty="0"/>
              <a:t>Measuring the accuracy of the trained model</a:t>
            </a:r>
          </a:p>
        </p:txBody>
      </p:sp>
      <p:sp>
        <p:nvSpPr>
          <p:cNvPr id="5" name="4 Marcador de número de diapositiva"/>
          <p:cNvSpPr>
            <a:spLocks noGrp="1"/>
          </p:cNvSpPr>
          <p:nvPr>
            <p:ph type="sldNum" sz="quarter" idx="4294967295"/>
          </p:nvPr>
        </p:nvSpPr>
        <p:spPr>
          <a:xfrm>
            <a:off x="8539163" y="6597352"/>
            <a:ext cx="604837" cy="315913"/>
          </a:xfrm>
        </p:spPr>
        <p:txBody>
          <a:bodyPr>
            <a:normAutofit fontScale="92500" lnSpcReduction="20000"/>
          </a:bodyPr>
          <a:lstStyle/>
          <a:p>
            <a:pPr>
              <a:defRPr/>
            </a:pPr>
            <a:fld id="{837B66DD-A152-4B31-8B52-FF3928EBF49F}" type="slidenum">
              <a:rPr lang="es-ES" smtClean="0"/>
              <a:pPr>
                <a:defRPr/>
              </a:pPr>
              <a:t>8</a:t>
            </a:fld>
            <a:endParaRPr lang="es-ES"/>
          </a:p>
        </p:txBody>
      </p:sp>
      <p:sp>
        <p:nvSpPr>
          <p:cNvPr id="3" name="Rectángulo 2"/>
          <p:cNvSpPr/>
          <p:nvPr/>
        </p:nvSpPr>
        <p:spPr>
          <a:xfrm>
            <a:off x="211001" y="1153874"/>
            <a:ext cx="6408712" cy="209288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 1. After training, the model is ready to make predictions:</a:t>
            </a:r>
          </a:p>
          <a:p>
            <a:r>
              <a:rPr lang="en-GB" sz="1300" dirty="0" err="1">
                <a:solidFill>
                  <a:srgbClr val="000000"/>
                </a:solidFill>
                <a:latin typeface="Courier New" panose="02070309020205020404" pitchFamily="49" charset="0"/>
              </a:rPr>
              <a:t>tree_predictions</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tree_classifier.predict</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x_test</a:t>
            </a:r>
            <a:r>
              <a:rPr lang="en-GB" sz="1300" dirty="0">
                <a:solidFill>
                  <a:srgbClr val="000000"/>
                </a:solidFill>
                <a:latin typeface="Courier New" panose="02070309020205020404" pitchFamily="49" charset="0"/>
              </a:rPr>
              <a:t>)</a:t>
            </a:r>
          </a:p>
          <a:p>
            <a:endParaRPr lang="en-GB"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 2. Get the comparisons (True/False) for each one:</a:t>
            </a:r>
          </a:p>
          <a:p>
            <a:r>
              <a:rPr lang="en-GB" sz="1300" dirty="0">
                <a:solidFill>
                  <a:srgbClr val="000000"/>
                </a:solidFill>
                <a:latin typeface="Courier New" panose="02070309020205020404" pitchFamily="49" charset="0"/>
              </a:rPr>
              <a:t>comparisons = (</a:t>
            </a:r>
            <a:r>
              <a:rPr lang="en-GB" sz="1300" dirty="0" err="1">
                <a:solidFill>
                  <a:srgbClr val="000000"/>
                </a:solidFill>
                <a:latin typeface="Courier New" panose="02070309020205020404" pitchFamily="49" charset="0"/>
              </a:rPr>
              <a:t>tree_predictions</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y_test</a:t>
            </a:r>
            <a:r>
              <a:rPr lang="en-GB" sz="1300" dirty="0">
                <a:solidFill>
                  <a:srgbClr val="000000"/>
                </a:solidFill>
                <a:latin typeface="Courier New" panose="02070309020205020404" pitchFamily="49" charset="0"/>
              </a:rPr>
              <a:t>)</a:t>
            </a:r>
          </a:p>
          <a:p>
            <a:r>
              <a:rPr lang="en-GB" sz="1300" dirty="0">
                <a:solidFill>
                  <a:srgbClr val="000000"/>
                </a:solidFill>
                <a:latin typeface="Courier New" panose="02070309020205020404" pitchFamily="49" charset="0"/>
              </a:rPr>
              <a:t>print("comparisons array: \n '{}'".format(comparisons))</a:t>
            </a:r>
          </a:p>
          <a:p>
            <a:endParaRPr lang="es-ES" sz="1300" dirty="0">
              <a:solidFill>
                <a:srgbClr val="000000"/>
              </a:solidFill>
              <a:latin typeface="Courier New" panose="02070309020205020404" pitchFamily="49" charset="0"/>
            </a:endParaRPr>
          </a:p>
          <a:p>
            <a:r>
              <a:rPr lang="en-GB" sz="1300" dirty="0">
                <a:solidFill>
                  <a:srgbClr val="000000"/>
                </a:solidFill>
                <a:latin typeface="Courier New" panose="02070309020205020404" pitchFamily="49" charset="0"/>
              </a:rPr>
              <a:t># 3. Calculate the accuracy using </a:t>
            </a:r>
            <a:r>
              <a:rPr lang="en-GB" sz="1300" dirty="0" err="1">
                <a:solidFill>
                  <a:srgbClr val="000000"/>
                </a:solidFill>
                <a:latin typeface="Courier New" panose="02070309020205020404" pitchFamily="49" charset="0"/>
              </a:rPr>
              <a:t>np.mean</a:t>
            </a:r>
            <a:r>
              <a:rPr lang="en-GB" sz="1300" dirty="0">
                <a:solidFill>
                  <a:srgbClr val="000000"/>
                </a:solidFill>
                <a:latin typeface="Courier New" panose="02070309020205020404" pitchFamily="49" charset="0"/>
              </a:rPr>
              <a:t>():</a:t>
            </a:r>
          </a:p>
          <a:p>
            <a:r>
              <a:rPr lang="en-GB" sz="1300" dirty="0" err="1">
                <a:solidFill>
                  <a:srgbClr val="000000"/>
                </a:solidFill>
                <a:latin typeface="Courier New" panose="02070309020205020404" pitchFamily="49" charset="0"/>
              </a:rPr>
              <a:t>my_accuracy</a:t>
            </a:r>
            <a:r>
              <a:rPr lang="en-GB" sz="1300" dirty="0">
                <a:solidFill>
                  <a:srgbClr val="000000"/>
                </a:solidFill>
                <a:latin typeface="Courier New" panose="02070309020205020404" pitchFamily="49" charset="0"/>
              </a:rPr>
              <a:t> = </a:t>
            </a:r>
            <a:r>
              <a:rPr lang="en-GB" sz="1300" dirty="0" err="1">
                <a:solidFill>
                  <a:srgbClr val="000000"/>
                </a:solidFill>
                <a:latin typeface="Courier New" panose="02070309020205020404" pitchFamily="49" charset="0"/>
              </a:rPr>
              <a:t>np.mean</a:t>
            </a:r>
            <a:r>
              <a:rPr lang="en-GB" sz="1300" dirty="0">
                <a:solidFill>
                  <a:srgbClr val="000000"/>
                </a:solidFill>
                <a:latin typeface="Courier New" panose="02070309020205020404" pitchFamily="49" charset="0"/>
              </a:rPr>
              <a:t>(comparisons)</a:t>
            </a:r>
          </a:p>
          <a:p>
            <a:r>
              <a:rPr lang="en-GB" sz="1300" dirty="0">
                <a:solidFill>
                  <a:srgbClr val="000000"/>
                </a:solidFill>
                <a:latin typeface="Courier New" panose="02070309020205020404" pitchFamily="49" charset="0"/>
              </a:rPr>
              <a:t>print("The accuracy of the model is: '{}'".format(</a:t>
            </a:r>
            <a:r>
              <a:rPr lang="en-GB" sz="1300" dirty="0" err="1">
                <a:solidFill>
                  <a:srgbClr val="000000"/>
                </a:solidFill>
                <a:latin typeface="Courier New" panose="02070309020205020404" pitchFamily="49" charset="0"/>
              </a:rPr>
              <a:t>my_accuracy</a:t>
            </a:r>
            <a:r>
              <a:rPr lang="en-GB" sz="1300" dirty="0">
                <a:solidFill>
                  <a:srgbClr val="000000"/>
                </a:solidFill>
                <a:latin typeface="Courier New" panose="02070309020205020404" pitchFamily="49" charset="0"/>
              </a:rPr>
              <a:t>))</a:t>
            </a:r>
          </a:p>
        </p:txBody>
      </p:sp>
      <p:sp>
        <p:nvSpPr>
          <p:cNvPr id="6" name="Rectángulo 5"/>
          <p:cNvSpPr/>
          <p:nvPr/>
        </p:nvSpPr>
        <p:spPr>
          <a:xfrm>
            <a:off x="179512" y="3583325"/>
            <a:ext cx="6408712" cy="109260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300" dirty="0">
                <a:solidFill>
                  <a:srgbClr val="000000"/>
                </a:solidFill>
                <a:latin typeface="Courier New" panose="02070309020205020404" pitchFamily="49" charset="0"/>
              </a:rPr>
              <a:t>import </a:t>
            </a:r>
            <a:r>
              <a:rPr lang="en-GB" sz="1300" dirty="0" err="1">
                <a:solidFill>
                  <a:srgbClr val="000000"/>
                </a:solidFill>
                <a:latin typeface="Courier New" panose="02070309020205020404" pitchFamily="49" charset="0"/>
              </a:rPr>
              <a:t>sklearn.metrics</a:t>
            </a:r>
            <a:r>
              <a:rPr lang="en-GB" sz="1300" dirty="0">
                <a:solidFill>
                  <a:srgbClr val="000000"/>
                </a:solidFill>
                <a:latin typeface="Courier New" panose="02070309020205020404" pitchFamily="49" charset="0"/>
              </a:rPr>
              <a:t> as metrics</a:t>
            </a:r>
          </a:p>
          <a:p>
            <a:endParaRPr lang="en-GB" sz="1300" dirty="0">
              <a:solidFill>
                <a:srgbClr val="000000"/>
              </a:solidFill>
              <a:latin typeface="Courier New" panose="02070309020205020404" pitchFamily="49" charset="0"/>
            </a:endParaRPr>
          </a:p>
          <a:p>
            <a:r>
              <a:rPr lang="en-GB" sz="1300" dirty="0" err="1">
                <a:solidFill>
                  <a:srgbClr val="000000"/>
                </a:solidFill>
                <a:latin typeface="Courier New" panose="02070309020205020404" pitchFamily="49" charset="0"/>
              </a:rPr>
              <a:t>m</a:t>
            </a:r>
            <a:r>
              <a:rPr lang="en-GB" sz="1300" dirty="0" err="1" smtClean="0">
                <a:solidFill>
                  <a:srgbClr val="000000"/>
                </a:solidFill>
                <a:latin typeface="Courier New" panose="02070309020205020404" pitchFamily="49" charset="0"/>
              </a:rPr>
              <a:t>etrics.accuracy_score</a:t>
            </a:r>
            <a:r>
              <a:rPr lang="en-GB" sz="1300" dirty="0" smtClean="0">
                <a:solidFill>
                  <a:srgbClr val="000000"/>
                </a:solidFill>
                <a:latin typeface="Courier New" panose="02070309020205020404" pitchFamily="49" charset="0"/>
              </a:rPr>
              <a:t>(</a:t>
            </a:r>
            <a:r>
              <a:rPr lang="en-GB" sz="1300" dirty="0" err="1" smtClean="0">
                <a:solidFill>
                  <a:srgbClr val="000000"/>
                </a:solidFill>
                <a:latin typeface="Courier New" panose="02070309020205020404" pitchFamily="49" charset="0"/>
              </a:rPr>
              <a:t>y_test</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tree_predictions</a:t>
            </a:r>
            <a:r>
              <a:rPr lang="en-GB" sz="1300" dirty="0">
                <a:solidFill>
                  <a:srgbClr val="000000"/>
                </a:solidFill>
                <a:latin typeface="Courier New" panose="02070309020205020404" pitchFamily="49" charset="0"/>
              </a:rPr>
              <a:t>)</a:t>
            </a:r>
          </a:p>
          <a:p>
            <a:r>
              <a:rPr lang="en-GB" sz="1300" dirty="0" err="1" smtClean="0">
                <a:solidFill>
                  <a:srgbClr val="000000"/>
                </a:solidFill>
                <a:latin typeface="Courier New" panose="02070309020205020404" pitchFamily="49" charset="0"/>
              </a:rPr>
              <a:t>metrics.classification_report</a:t>
            </a:r>
            <a:r>
              <a:rPr lang="en-GB" sz="1300" dirty="0" smtClean="0">
                <a:solidFill>
                  <a:srgbClr val="000000"/>
                </a:solidFill>
                <a:latin typeface="Courier New" panose="02070309020205020404" pitchFamily="49" charset="0"/>
              </a:rPr>
              <a:t>(</a:t>
            </a:r>
            <a:r>
              <a:rPr lang="en-GB" sz="1300" dirty="0" err="1" smtClean="0">
                <a:solidFill>
                  <a:srgbClr val="000000"/>
                </a:solidFill>
                <a:latin typeface="Courier New" panose="02070309020205020404" pitchFamily="49" charset="0"/>
              </a:rPr>
              <a:t>y_test</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tree_predictions</a:t>
            </a:r>
            <a:r>
              <a:rPr lang="en-GB" sz="1300" dirty="0" smtClean="0">
                <a:solidFill>
                  <a:srgbClr val="000000"/>
                </a:solidFill>
                <a:latin typeface="Courier New" panose="02070309020205020404" pitchFamily="49" charset="0"/>
              </a:rPr>
              <a:t>)</a:t>
            </a:r>
            <a:endParaRPr lang="es-ES" sz="1300" dirty="0">
              <a:solidFill>
                <a:srgbClr val="000000"/>
              </a:solidFill>
              <a:latin typeface="Courier New" panose="02070309020205020404" pitchFamily="49" charset="0"/>
            </a:endParaRPr>
          </a:p>
          <a:p>
            <a:r>
              <a:rPr lang="en-GB" sz="1300" dirty="0" err="1">
                <a:solidFill>
                  <a:srgbClr val="000000"/>
                </a:solidFill>
                <a:latin typeface="Courier New" panose="02070309020205020404" pitchFamily="49" charset="0"/>
              </a:rPr>
              <a:t>metrics.plot_confusion_matrix</a:t>
            </a:r>
            <a:r>
              <a:rPr lang="en-GB" sz="1300" dirty="0">
                <a:solidFill>
                  <a:srgbClr val="000000"/>
                </a:solidFill>
                <a:latin typeface="Courier New" panose="02070309020205020404" pitchFamily="49" charset="0"/>
              </a:rPr>
              <a:t>(</a:t>
            </a:r>
            <a:r>
              <a:rPr lang="en-GB" sz="1300" dirty="0" err="1">
                <a:solidFill>
                  <a:srgbClr val="000000"/>
                </a:solidFill>
                <a:latin typeface="Courier New" panose="02070309020205020404" pitchFamily="49" charset="0"/>
              </a:rPr>
              <a:t>tree_classifier</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x_test</a:t>
            </a:r>
            <a:r>
              <a:rPr lang="en-GB" sz="1300" dirty="0">
                <a:solidFill>
                  <a:srgbClr val="000000"/>
                </a:solidFill>
                <a:latin typeface="Courier New" panose="02070309020205020404" pitchFamily="49" charset="0"/>
              </a:rPr>
              <a:t>, </a:t>
            </a:r>
            <a:r>
              <a:rPr lang="en-GB" sz="1300" dirty="0" err="1">
                <a:solidFill>
                  <a:srgbClr val="000000"/>
                </a:solidFill>
                <a:latin typeface="Courier New" panose="02070309020205020404" pitchFamily="49" charset="0"/>
              </a:rPr>
              <a:t>y_test</a:t>
            </a:r>
            <a:r>
              <a:rPr lang="en-GB" sz="1300" dirty="0" smtClean="0">
                <a:solidFill>
                  <a:srgbClr val="000000"/>
                </a:solidFill>
                <a:latin typeface="Courier New" panose="02070309020205020404" pitchFamily="49" charset="0"/>
              </a:rPr>
              <a:t>)</a:t>
            </a:r>
            <a:endParaRPr lang="en-GB" sz="1300" dirty="0">
              <a:solidFill>
                <a:srgbClr val="000000"/>
              </a:solidFill>
              <a:latin typeface="Courier New" panose="02070309020205020404" pitchFamily="49" charset="0"/>
            </a:endParaRP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600" y="4241281"/>
            <a:ext cx="2473581" cy="2352327"/>
          </a:xfrm>
          <a:prstGeom prst="rect">
            <a:avLst/>
          </a:prstGeom>
        </p:spPr>
      </p:pic>
      <p:pic>
        <p:nvPicPr>
          <p:cNvPr id="13" name="Imagen 12"/>
          <p:cNvPicPr>
            <a:picLocks noChangeAspect="1"/>
          </p:cNvPicPr>
          <p:nvPr/>
        </p:nvPicPr>
        <p:blipFill>
          <a:blip r:embed="rId4"/>
          <a:stretch>
            <a:fillRect/>
          </a:stretch>
        </p:blipFill>
        <p:spPr>
          <a:xfrm>
            <a:off x="2843808" y="4869160"/>
            <a:ext cx="3384376" cy="1434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09398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000" dirty="0" err="1" smtClean="0"/>
              <a:t>The</a:t>
            </a:r>
            <a:r>
              <a:rPr lang="es-ES" sz="3000" dirty="0" smtClean="0"/>
              <a:t> </a:t>
            </a:r>
            <a:r>
              <a:rPr lang="es-ES" sz="3000" dirty="0" err="1" smtClean="0"/>
              <a:t>importance</a:t>
            </a:r>
            <a:r>
              <a:rPr lang="es-ES" sz="3000" dirty="0" smtClean="0"/>
              <a:t> of </a:t>
            </a:r>
            <a:r>
              <a:rPr lang="es-ES" sz="3000" dirty="0" err="1" smtClean="0"/>
              <a:t>features</a:t>
            </a:r>
            <a:r>
              <a:rPr lang="es-ES" sz="3000" dirty="0" smtClean="0"/>
              <a:t> in Machine </a:t>
            </a:r>
            <a:r>
              <a:rPr lang="es-ES" sz="3000" dirty="0" err="1" smtClean="0"/>
              <a:t>Learning</a:t>
            </a:r>
            <a:endParaRPr lang="es-ES" sz="3000" dirty="0"/>
          </a:p>
        </p:txBody>
      </p:sp>
      <p:sp>
        <p:nvSpPr>
          <p:cNvPr id="5" name="Rectángulo 4"/>
          <p:cNvSpPr/>
          <p:nvPr/>
        </p:nvSpPr>
        <p:spPr>
          <a:xfrm>
            <a:off x="251520" y="1196752"/>
            <a:ext cx="8655496" cy="1154162"/>
          </a:xfrm>
          <a:prstGeom prst="rect">
            <a:avLst/>
          </a:prstGeom>
          <a:solidFill>
            <a:schemeClr val="accent2">
              <a:lumMod val="40000"/>
              <a:lumOff val="60000"/>
            </a:schemeClr>
          </a:solidFill>
        </p:spPr>
        <p:txBody>
          <a:bodyPr wrap="square">
            <a:spAutoFit/>
          </a:bodyPr>
          <a:lstStyle/>
          <a:p>
            <a:r>
              <a:rPr lang="es-ES" sz="2300" dirty="0" err="1">
                <a:latin typeface="Tw Cen MT (Cuerpo)"/>
              </a:rPr>
              <a:t>Feature</a:t>
            </a:r>
            <a:r>
              <a:rPr lang="es-ES" sz="2300" dirty="0">
                <a:latin typeface="Tw Cen MT (Cuerpo)"/>
              </a:rPr>
              <a:t> </a:t>
            </a:r>
            <a:r>
              <a:rPr lang="es-ES" sz="2300" dirty="0" err="1">
                <a:latin typeface="Tw Cen MT (Cuerpo)"/>
              </a:rPr>
              <a:t>names</a:t>
            </a:r>
            <a:r>
              <a:rPr lang="es-ES" sz="2300" dirty="0">
                <a:latin typeface="Tw Cen MT (Cuerpo)"/>
              </a:rPr>
              <a:t>: '['</a:t>
            </a:r>
            <a:r>
              <a:rPr lang="es-ES" sz="2300" dirty="0" err="1">
                <a:latin typeface="Tw Cen MT (Cuerpo)"/>
              </a:rPr>
              <a:t>sepal</a:t>
            </a:r>
            <a:r>
              <a:rPr lang="es-ES" sz="2300" dirty="0">
                <a:latin typeface="Tw Cen MT (Cuerpo)"/>
              </a:rPr>
              <a:t> </a:t>
            </a:r>
            <a:r>
              <a:rPr lang="es-ES" sz="2300" dirty="0" err="1">
                <a:latin typeface="Tw Cen MT (Cuerpo)"/>
              </a:rPr>
              <a:t>length</a:t>
            </a:r>
            <a:r>
              <a:rPr lang="es-ES" sz="2300" dirty="0">
                <a:latin typeface="Tw Cen MT (Cuerpo)"/>
              </a:rPr>
              <a:t> (cm)', '</a:t>
            </a:r>
            <a:r>
              <a:rPr lang="es-ES" sz="2300" dirty="0" err="1">
                <a:latin typeface="Tw Cen MT (Cuerpo)"/>
              </a:rPr>
              <a:t>sepal</a:t>
            </a:r>
            <a:r>
              <a:rPr lang="es-ES" sz="2300" dirty="0">
                <a:latin typeface="Tw Cen MT (Cuerpo)"/>
              </a:rPr>
              <a:t> </a:t>
            </a:r>
            <a:r>
              <a:rPr lang="es-ES" sz="2300" dirty="0" err="1">
                <a:latin typeface="Tw Cen MT (Cuerpo)"/>
              </a:rPr>
              <a:t>width</a:t>
            </a:r>
            <a:r>
              <a:rPr lang="es-ES" sz="2300" dirty="0">
                <a:latin typeface="Tw Cen MT (Cuerpo)"/>
              </a:rPr>
              <a:t> (cm)', '</a:t>
            </a:r>
            <a:r>
              <a:rPr lang="es-ES" sz="2300" dirty="0" err="1">
                <a:latin typeface="Tw Cen MT (Cuerpo)"/>
              </a:rPr>
              <a:t>petal</a:t>
            </a:r>
            <a:r>
              <a:rPr lang="es-ES" sz="2300" dirty="0">
                <a:latin typeface="Tw Cen MT (Cuerpo)"/>
              </a:rPr>
              <a:t> </a:t>
            </a:r>
            <a:r>
              <a:rPr lang="es-ES" sz="2300" dirty="0" err="1">
                <a:latin typeface="Tw Cen MT (Cuerpo)"/>
              </a:rPr>
              <a:t>length</a:t>
            </a:r>
            <a:r>
              <a:rPr lang="es-ES" sz="2300" dirty="0">
                <a:latin typeface="Tw Cen MT (Cuerpo)"/>
              </a:rPr>
              <a:t> (cm)', '</a:t>
            </a:r>
            <a:r>
              <a:rPr lang="es-ES" sz="2300" dirty="0" err="1">
                <a:latin typeface="Tw Cen MT (Cuerpo)"/>
              </a:rPr>
              <a:t>petal</a:t>
            </a:r>
            <a:r>
              <a:rPr lang="es-ES" sz="2300" dirty="0">
                <a:latin typeface="Tw Cen MT (Cuerpo)"/>
              </a:rPr>
              <a:t> </a:t>
            </a:r>
            <a:r>
              <a:rPr lang="es-ES" sz="2300" dirty="0" err="1">
                <a:latin typeface="Tw Cen MT (Cuerpo)"/>
              </a:rPr>
              <a:t>width</a:t>
            </a:r>
            <a:r>
              <a:rPr lang="es-ES" sz="2300" dirty="0">
                <a:latin typeface="Tw Cen MT (Cuerpo)"/>
              </a:rPr>
              <a:t> (cm)']'</a:t>
            </a:r>
          </a:p>
          <a:p>
            <a:r>
              <a:rPr lang="es-ES" sz="2300" dirty="0">
                <a:latin typeface="Tw Cen MT (Cuerpo)"/>
              </a:rPr>
              <a:t>Target </a:t>
            </a:r>
            <a:r>
              <a:rPr lang="es-ES" sz="2300" dirty="0" err="1">
                <a:latin typeface="Tw Cen MT (Cuerpo)"/>
              </a:rPr>
              <a:t>names</a:t>
            </a:r>
            <a:r>
              <a:rPr lang="es-ES" sz="2300" dirty="0">
                <a:latin typeface="Tw Cen MT (Cuerpo)"/>
              </a:rPr>
              <a:t>: '['</a:t>
            </a:r>
            <a:r>
              <a:rPr lang="es-ES" sz="2300" dirty="0" err="1">
                <a:latin typeface="Tw Cen MT (Cuerpo)"/>
              </a:rPr>
              <a:t>setosa</a:t>
            </a:r>
            <a:r>
              <a:rPr lang="es-ES" sz="2300" dirty="0">
                <a:latin typeface="Tw Cen MT (Cuerpo)"/>
              </a:rPr>
              <a:t>' '</a:t>
            </a:r>
            <a:r>
              <a:rPr lang="es-ES" sz="2300" dirty="0" err="1">
                <a:latin typeface="Tw Cen MT (Cuerpo)"/>
              </a:rPr>
              <a:t>versicolor</a:t>
            </a:r>
            <a:r>
              <a:rPr lang="es-ES" sz="2300" dirty="0">
                <a:latin typeface="Tw Cen MT (Cuerpo)"/>
              </a:rPr>
              <a:t>' '</a:t>
            </a:r>
            <a:r>
              <a:rPr lang="es-ES" sz="2300" dirty="0" err="1">
                <a:latin typeface="Tw Cen MT (Cuerpo)"/>
              </a:rPr>
              <a:t>virginica</a:t>
            </a:r>
            <a:r>
              <a:rPr lang="es-ES" sz="2300" dirty="0">
                <a:latin typeface="Tw Cen MT (Cuerpo)"/>
              </a:rPr>
              <a:t>']'</a:t>
            </a:r>
          </a:p>
        </p:txBody>
      </p:sp>
      <p:sp>
        <p:nvSpPr>
          <p:cNvPr id="8" name="Rectángulo 7"/>
          <p:cNvSpPr/>
          <p:nvPr/>
        </p:nvSpPr>
        <p:spPr>
          <a:xfrm>
            <a:off x="420080" y="2996952"/>
            <a:ext cx="8532440" cy="2041585"/>
          </a:xfrm>
          <a:prstGeom prst="rect">
            <a:avLst/>
          </a:prstGeom>
        </p:spPr>
        <p:txBody>
          <a:bodyPr wrap="square">
            <a:spAutoFit/>
          </a:bodyPr>
          <a:lstStyle/>
          <a:p>
            <a:pPr marL="319088" indent="-319088" eaLnBrk="0" hangingPunct="0">
              <a:spcBef>
                <a:spcPts val="700"/>
              </a:spcBef>
              <a:buClr>
                <a:schemeClr val="accent2"/>
              </a:buClr>
              <a:buSzPct val="60000"/>
              <a:buFont typeface="Wingdings" pitchFamily="2" charset="2"/>
              <a:buChar char=""/>
            </a:pPr>
            <a:r>
              <a:rPr lang="en-US" sz="2300" dirty="0">
                <a:latin typeface="Tw Cen MT (Cuerpo)"/>
              </a:rPr>
              <a:t>Based on the obtained results we can conclude that 4 features are enough to describe each </a:t>
            </a:r>
            <a:r>
              <a:rPr lang="en-US" sz="2300" dirty="0" smtClean="0">
                <a:latin typeface="Tw Cen MT (Cuerpo)"/>
              </a:rPr>
              <a:t>sample</a:t>
            </a:r>
            <a:endParaRPr lang="en-US" sz="2300" dirty="0">
              <a:latin typeface="Tw Cen MT (Cuerpo)"/>
            </a:endParaRPr>
          </a:p>
          <a:p>
            <a:pPr marL="319088" indent="-319088" eaLnBrk="0" hangingPunct="0">
              <a:spcBef>
                <a:spcPts val="700"/>
              </a:spcBef>
              <a:buClr>
                <a:schemeClr val="accent2"/>
              </a:buClr>
              <a:buSzPct val="60000"/>
              <a:buFont typeface="Wingdings" pitchFamily="2" charset="2"/>
              <a:buChar char=""/>
            </a:pPr>
            <a:r>
              <a:rPr lang="en-US" sz="2300" dirty="0">
                <a:latin typeface="Tw Cen MT (Cuerpo)"/>
              </a:rPr>
              <a:t>This leads to the following question:</a:t>
            </a:r>
          </a:p>
          <a:p>
            <a:pPr marL="776288" lvl="2" indent="-319088" eaLnBrk="0" hangingPunct="0">
              <a:spcBef>
                <a:spcPts val="700"/>
              </a:spcBef>
              <a:buClr>
                <a:schemeClr val="accent2"/>
              </a:buClr>
              <a:buSzPct val="60000"/>
              <a:buFont typeface="Wingdings" pitchFamily="2" charset="2"/>
              <a:buChar char=""/>
            </a:pPr>
            <a:r>
              <a:rPr lang="en-US" sz="2300" dirty="0">
                <a:latin typeface="Tw Cen MT (Cuerpo)"/>
              </a:rPr>
              <a:t>How to find “good features” describing my objects to be classified?</a:t>
            </a:r>
          </a:p>
        </p:txBody>
      </p:sp>
    </p:spTree>
    <p:extLst>
      <p:ext uri="{BB962C8B-B14F-4D97-AF65-F5344CB8AC3E}">
        <p14:creationId xmlns:p14="http://schemas.microsoft.com/office/powerpoint/2010/main" val="34933755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Student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2.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Flow</Template>
  <TotalTime>52702</TotalTime>
  <Words>1990</Words>
  <PresentationFormat>Presentación en pantalla (4:3)</PresentationFormat>
  <Paragraphs>256</Paragraphs>
  <Slides>26</Slides>
  <Notes>17</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26</vt:i4>
      </vt:variant>
    </vt:vector>
  </HeadingPairs>
  <TitlesOfParts>
    <vt:vector size="37" baseType="lpstr">
      <vt:lpstr>-apple-system</vt:lpstr>
      <vt:lpstr>Arial</vt:lpstr>
      <vt:lpstr>Calibri</vt:lpstr>
      <vt:lpstr>Consolas</vt:lpstr>
      <vt:lpstr>Courier New</vt:lpstr>
      <vt:lpstr>Tw Cen MT</vt:lpstr>
      <vt:lpstr>Tw Cen MT (Cuerpo)</vt:lpstr>
      <vt:lpstr>Wingdings</vt:lpstr>
      <vt:lpstr>Wingdings 2</vt:lpstr>
      <vt:lpstr>Student presentation</vt:lpstr>
      <vt:lpstr>1_Student presentation</vt:lpstr>
      <vt:lpstr>Visión por computador en la nueva era de la Inteligencia Artificial y el Deep Learning</vt:lpstr>
      <vt:lpstr>Scikit-learn</vt:lpstr>
      <vt:lpstr>supervised vs unsupervised learning</vt:lpstr>
      <vt:lpstr>Classification vs regression</vt:lpstr>
      <vt:lpstr>Scikit-learn for classification: dataset</vt:lpstr>
      <vt:lpstr>Scikit-learn for classification: training</vt:lpstr>
      <vt:lpstr>Making predictions using the trained model</vt:lpstr>
      <vt:lpstr>Measuring the accuracy of the trained model</vt:lpstr>
      <vt:lpstr>The importance of features in Machine Learning</vt:lpstr>
      <vt:lpstr>The importance of features in Machine Learning</vt:lpstr>
      <vt:lpstr>The importance of features in Machine Learning</vt:lpstr>
      <vt:lpstr>Local Binary Pattern (LBP)</vt:lpstr>
      <vt:lpstr>Histogram of oriented gradients (HOG)</vt:lpstr>
      <vt:lpstr>Example: using LBP for face encoding</vt:lpstr>
      <vt:lpstr>Example for glasses detection</vt:lpstr>
      <vt:lpstr>Example for glasses detection</vt:lpstr>
      <vt:lpstr>HOG for handwritten digits recognition</vt:lpstr>
      <vt:lpstr>HOG for handwritten digits recognition</vt:lpstr>
      <vt:lpstr>Scikit-learn for regression: dataset</vt:lpstr>
      <vt:lpstr>Scikit-learn for regression: training and testing</vt:lpstr>
      <vt:lpstr>Scikit-learn for regression: dataset with outliers</vt:lpstr>
      <vt:lpstr>Scikit-learn for regression: dataset with outliers</vt:lpstr>
      <vt:lpstr>Scikit-learn for regression: dataset with outliers</vt:lpstr>
      <vt:lpstr>Scikit-learn for regression: dataset with outliers</vt:lpstr>
      <vt:lpstr>K-Means clustering for color quantization in scikit-learn</vt:lpstr>
      <vt:lpstr>Scikit-learn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2007-12-30T09:58:21Z</dcterms:created>
  <dcterms:modified xsi:type="dcterms:W3CDTF">2021-04-10T13:06:35Z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TC101671253082</vt:lpwstr>
  </property>
  <property fmtid="{D5CDD505-2E9C-101B-9397-08002B2CF9AE}" pid="3" name="Tfs.IsStoryboard">
    <vt:bool>true</vt:bool>
  </property>
</Properties>
</file>